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77" r:id="rId2"/>
    <p:sldMasterId id="2147483679" r:id="rId3"/>
    <p:sldMasterId id="2147483691" r:id="rId4"/>
    <p:sldMasterId id="2147483693" r:id="rId5"/>
  </p:sldMasterIdLst>
  <p:notesMasterIdLst>
    <p:notesMasterId r:id="rId58"/>
  </p:notesMasterIdLst>
  <p:handoutMasterIdLst>
    <p:handoutMasterId r:id="rId59"/>
  </p:handoutMasterIdLst>
  <p:sldIdLst>
    <p:sldId id="464" r:id="rId6"/>
    <p:sldId id="465" r:id="rId7"/>
    <p:sldId id="466" r:id="rId8"/>
    <p:sldId id="477" r:id="rId9"/>
    <p:sldId id="436" r:id="rId10"/>
    <p:sldId id="437" r:id="rId11"/>
    <p:sldId id="438" r:id="rId12"/>
    <p:sldId id="467" r:id="rId13"/>
    <p:sldId id="478" r:id="rId14"/>
    <p:sldId id="439" r:id="rId15"/>
    <p:sldId id="440" r:id="rId16"/>
    <p:sldId id="468" r:id="rId17"/>
    <p:sldId id="479" r:id="rId18"/>
    <p:sldId id="442" r:id="rId19"/>
    <p:sldId id="480" r:id="rId20"/>
    <p:sldId id="443" r:id="rId21"/>
    <p:sldId id="481" r:id="rId22"/>
    <p:sldId id="444" r:id="rId23"/>
    <p:sldId id="469" r:id="rId24"/>
    <p:sldId id="445" r:id="rId25"/>
    <p:sldId id="470" r:id="rId26"/>
    <p:sldId id="446" r:id="rId27"/>
    <p:sldId id="471" r:id="rId28"/>
    <p:sldId id="447" r:id="rId29"/>
    <p:sldId id="448" r:id="rId30"/>
    <p:sldId id="482" r:id="rId31"/>
    <p:sldId id="449" r:id="rId32"/>
    <p:sldId id="450" r:id="rId33"/>
    <p:sldId id="451" r:id="rId34"/>
    <p:sldId id="452" r:id="rId35"/>
    <p:sldId id="483" r:id="rId36"/>
    <p:sldId id="453" r:id="rId37"/>
    <p:sldId id="454" r:id="rId38"/>
    <p:sldId id="455" r:id="rId39"/>
    <p:sldId id="484" r:id="rId40"/>
    <p:sldId id="456" r:id="rId41"/>
    <p:sldId id="457" r:id="rId42"/>
    <p:sldId id="458" r:id="rId43"/>
    <p:sldId id="459" r:id="rId44"/>
    <p:sldId id="485" r:id="rId45"/>
    <p:sldId id="460" r:id="rId46"/>
    <p:sldId id="472" r:id="rId47"/>
    <p:sldId id="473" r:id="rId48"/>
    <p:sldId id="486" r:id="rId49"/>
    <p:sldId id="461" r:id="rId50"/>
    <p:sldId id="487" r:id="rId51"/>
    <p:sldId id="462" r:id="rId52"/>
    <p:sldId id="488" r:id="rId53"/>
    <p:sldId id="463" r:id="rId54"/>
    <p:sldId id="474" r:id="rId55"/>
    <p:sldId id="475" r:id="rId56"/>
    <p:sldId id="476" r:id="rId57"/>
  </p:sldIdLst>
  <p:sldSz cx="9144000" cy="6858000" type="screen4x3"/>
  <p:notesSz cx="6858000" cy="9144000"/>
  <p:embeddedFontLst>
    <p:embeddedFont>
      <p:font typeface="Arial Black" panose="020B0A04020102020204" pitchFamily="34" charset="0"/>
      <p:bold r:id="rId60"/>
    </p:embeddedFont>
    <p:embeddedFont>
      <p:font typeface="Bookman Old Style" panose="02050604050505020204" pitchFamily="18" charset="0"/>
      <p:regular r:id="rId61"/>
      <p:bold r:id="rId62"/>
      <p:italic r:id="rId63"/>
      <p:boldItalic r:id="rId64"/>
    </p:embeddedFont>
    <p:embeddedFont>
      <p:font typeface="Calibri" panose="020F050202020403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60"/>
  </p:normalViewPr>
  <p:slideViewPr>
    <p:cSldViewPr snapToGrid="0">
      <p:cViewPr varScale="1">
        <p:scale>
          <a:sx n="70" d="100"/>
          <a:sy n="70" d="100"/>
        </p:scale>
        <p:origin x="1350"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openxmlformats.org/officeDocument/2006/relationships/font" Target="fonts/font7.fntdata"/><Relationship Id="rId5" Type="http://schemas.openxmlformats.org/officeDocument/2006/relationships/slideMaster" Target="slideMasters/slideMaster5.xml"/><Relationship Id="rId61" Type="http://schemas.openxmlformats.org/officeDocument/2006/relationships/font" Target="fonts/font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pt-BR" smtClean="0"/>
              <a:t>TESTE</a:t>
            </a:r>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12E38C-E484-47B1-9439-8A042EC5603A}" type="datetimeFigureOut">
              <a:rPr lang="pt-BR" smtClean="0"/>
              <a:t>05/09/2019</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BR" smtClean="0"/>
              <a:t>RODAPE TESTE</a:t>
            </a:r>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681989-A0A1-42C7-BF09-1D8EC11C993B}" type="slidenum">
              <a:rPr lang="pt-BR" smtClean="0"/>
              <a:t>‹nº›</a:t>
            </a:fld>
            <a:endParaRPr lang="pt-BR"/>
          </a:p>
        </p:txBody>
      </p:sp>
    </p:spTree>
    <p:extLst>
      <p:ext uri="{BB962C8B-B14F-4D97-AF65-F5344CB8AC3E}">
        <p14:creationId xmlns:p14="http://schemas.microsoft.com/office/powerpoint/2010/main" val="10649491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9pPr>
          </a:lstStyle>
          <a:p>
            <a:r>
              <a:rPr lang="pt-BR" smtClean="0"/>
              <a:t>TESTE</a:t>
            </a:r>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9pPr>
          </a:lstStyle>
          <a:p>
            <a:r>
              <a:rPr lang="pt-BR" smtClean="0"/>
              <a:t>RODAPE TESTE</a:t>
            </a:r>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‹nº›</a:t>
            </a:fld>
            <a:endParaRPr/>
          </a:p>
        </p:txBody>
      </p:sp>
    </p:spTree>
    <p:extLst>
      <p:ext uri="{BB962C8B-B14F-4D97-AF65-F5344CB8AC3E}">
        <p14:creationId xmlns:p14="http://schemas.microsoft.com/office/powerpoint/2010/main" val="2019664914"/>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14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8279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642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903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6637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012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909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661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57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algn="r">
              <a:buSzPts val="2000"/>
            </a:pPr>
            <a:fld id="{00000000-1234-1234-1234-123412341234}" type="slidenum">
              <a:rPr lang="en-US" sz="2000"/>
              <a:pPr algn="r">
                <a:buSzPts val="2000"/>
              </a:pPr>
              <a:t>2</a:t>
            </a:fld>
            <a:endParaRPr/>
          </a:p>
        </p:txBody>
      </p:sp>
      <p:sp>
        <p:nvSpPr>
          <p:cNvPr id="132" name="Google Shape;13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lang="en-US" i="1"/>
              <a:t>architecture</a:t>
            </a:r>
            <a:r>
              <a:rPr lang="en-US"/>
              <a:t> - must be defined clearly enough that maintenance programmers can (quickly!) find and fix a bug that shows up long after the original authors have moved on to other projects. That is, these programs must be </a:t>
            </a:r>
            <a:r>
              <a:rPr lang="en-US" i="1"/>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lang="en-US" i="1"/>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extLst>
      <p:ext uri="{BB962C8B-B14F-4D97-AF65-F5344CB8AC3E}">
        <p14:creationId xmlns:p14="http://schemas.microsoft.com/office/powerpoint/2010/main" val="1497670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3340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420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455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090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099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116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3229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1"/>
        <p:cNvGrpSpPr/>
        <p:nvPr/>
      </p:nvGrpSpPr>
      <p:grpSpPr>
        <a:xfrm>
          <a:off x="0" y="0"/>
          <a:ext cx="0" cy="0"/>
          <a:chOff x="0" y="0"/>
          <a:chExt cx="0" cy="0"/>
        </a:xfrm>
      </p:grpSpPr>
      <p:sp>
        <p:nvSpPr>
          <p:cNvPr id="52" name="Google Shape;52;p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4" name="Google Shape;54;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55" name="Google Shape;55;p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6" name="Google Shape;56;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118" name="Google Shape;118;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119" name="Google Shape;119;p1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20" name="Google Shape;120;p1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lide de título">
    <p:spTree>
      <p:nvGrpSpPr>
        <p:cNvPr id="1" name=""/>
        <p:cNvGrpSpPr/>
        <p:nvPr/>
      </p:nvGrpSpPr>
      <p:grpSpPr>
        <a:xfrm>
          <a:off x="0" y="0"/>
          <a:ext cx="0" cy="0"/>
          <a:chOff x="0" y="0"/>
          <a:chExt cx="0" cy="0"/>
        </a:xfrm>
      </p:grpSpPr>
      <p:sp>
        <p:nvSpPr>
          <p:cNvPr id="6" name="Título 1"/>
          <p:cNvSpPr txBox="1">
            <a:spLocks/>
          </p:cNvSpPr>
          <p:nvPr userDrawn="1"/>
        </p:nvSpPr>
        <p:spPr bwMode="auto">
          <a:xfrm>
            <a:off x="2051050" y="17827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cxnSp>
        <p:nvCxnSpPr>
          <p:cNvPr id="7" name="Conector reto 6"/>
          <p:cNvCxnSpPr/>
          <p:nvPr userDrawn="1"/>
        </p:nvCxnSpPr>
        <p:spPr>
          <a:xfrm>
            <a:off x="119270" y="13252"/>
            <a:ext cx="35375" cy="6856348"/>
          </a:xfrm>
          <a:prstGeom prst="line">
            <a:avLst/>
          </a:prstGeom>
          <a:ln w="292100">
            <a:gradFill>
              <a:gsLst>
                <a:gs pos="59274">
                  <a:srgbClr val="FFFF00"/>
                </a:gs>
                <a:gs pos="0">
                  <a:srgbClr val="FFC000"/>
                </a:gs>
                <a:gs pos="74000">
                  <a:srgbClr val="FFFF00"/>
                </a:gs>
                <a:gs pos="83000">
                  <a:srgbClr val="FFC000"/>
                </a:gs>
                <a:gs pos="100000">
                  <a:srgbClr val="FFFF00"/>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 name="Imagem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061" y="44624"/>
            <a:ext cx="159827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ítulo 1"/>
          <p:cNvSpPr>
            <a:spLocks noGrp="1"/>
          </p:cNvSpPr>
          <p:nvPr>
            <p:ph type="ctrTitle"/>
          </p:nvPr>
        </p:nvSpPr>
        <p:spPr>
          <a:xfrm>
            <a:off x="685800" y="2130425"/>
            <a:ext cx="7772400" cy="1470025"/>
          </a:xfrm>
        </p:spPr>
        <p:txBody>
          <a:bodyPr/>
          <a:lstStyle/>
          <a:p>
            <a:r>
              <a:rPr lang="pt-BR" dirty="0" smtClean="0"/>
              <a:t>Clique para editar o estilo do título mestre</a:t>
            </a:r>
            <a:endParaRPr lang="pt-BR" dirty="0"/>
          </a:p>
        </p:txBody>
      </p:sp>
      <p:sp>
        <p:nvSpPr>
          <p:cNvPr id="9"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11" name="Espaço Reservado para Data 3"/>
          <p:cNvSpPr>
            <a:spLocks noGrp="1"/>
          </p:cNvSpPr>
          <p:nvPr>
            <p:ph type="dt" sz="half" idx="10"/>
          </p:nvPr>
        </p:nvSpPr>
        <p:spPr/>
        <p:txBody>
          <a:bodyPr/>
          <a:lstStyle>
            <a:lvl1pPr>
              <a:defRPr/>
            </a:lvl1pPr>
          </a:lstStyle>
          <a:p>
            <a:pPr>
              <a:defRPr/>
            </a:pPr>
            <a:endParaRPr lang="pt-BR"/>
          </a:p>
        </p:txBody>
      </p:sp>
      <p:sp>
        <p:nvSpPr>
          <p:cNvPr id="12" name="Espaço Reservado para Rodapé 4"/>
          <p:cNvSpPr>
            <a:spLocks noGrp="1"/>
          </p:cNvSpPr>
          <p:nvPr>
            <p:ph type="ftr" sz="quarter" idx="11"/>
          </p:nvPr>
        </p:nvSpPr>
        <p:spPr/>
        <p:txBody>
          <a:bodyPr/>
          <a:lstStyle>
            <a:lvl1pPr>
              <a:defRPr/>
            </a:lvl1pPr>
          </a:lstStyle>
          <a:p>
            <a:pPr>
              <a:defRPr/>
            </a:pPr>
            <a:r>
              <a:rPr lang="pt-BR" smtClean="0"/>
              <a:t>Aula 06 - Redes de Computadores</a:t>
            </a:r>
            <a:endParaRPr lang="pt-BR"/>
          </a:p>
        </p:txBody>
      </p:sp>
      <p:sp>
        <p:nvSpPr>
          <p:cNvPr id="13" name="Espaço Reservado para Número de Slide 5"/>
          <p:cNvSpPr>
            <a:spLocks noGrp="1"/>
          </p:cNvSpPr>
          <p:nvPr>
            <p:ph type="sldNum" sz="quarter" idx="12"/>
          </p:nvPr>
        </p:nvSpPr>
        <p:spPr/>
        <p:txBody>
          <a:bodyPr/>
          <a:lstStyle>
            <a:lvl1pPr>
              <a:defRPr smtClean="0"/>
            </a:lvl1pPr>
          </a:lstStyle>
          <a:p>
            <a:pPr>
              <a:defRPr/>
            </a:pPr>
            <a:fld id="{D392D59C-7823-4F71-B818-4663AB54DDF9}" type="slidenum">
              <a:rPr lang="pt-BR" altLang="pt-BR"/>
              <a:pPr>
                <a:defRPr/>
              </a:pPr>
              <a:t>‹nº›</a:t>
            </a:fld>
            <a:endParaRPr lang="pt-BR" altLang="pt-BR"/>
          </a:p>
        </p:txBody>
      </p:sp>
      <p:cxnSp>
        <p:nvCxnSpPr>
          <p:cNvPr id="16" name="Conector reto 15"/>
          <p:cNvCxnSpPr/>
          <p:nvPr userDrawn="1"/>
        </p:nvCxnSpPr>
        <p:spPr>
          <a:xfrm>
            <a:off x="294357" y="692696"/>
            <a:ext cx="8814147" cy="0"/>
          </a:xfrm>
          <a:prstGeom prst="line">
            <a:avLst/>
          </a:prstGeom>
          <a:ln w="57150">
            <a:gradFill flip="none" rotWithShape="1">
              <a:gsLst>
                <a:gs pos="47000">
                  <a:srgbClr val="FF0000"/>
                </a:gs>
                <a:gs pos="1000">
                  <a:srgbClr val="FF0000"/>
                </a:gs>
                <a:gs pos="100000">
                  <a:srgbClr val="C00000"/>
                </a:gs>
                <a:gs pos="83198">
                  <a:srgbClr val="E20000"/>
                </a:gs>
                <a:gs pos="69000">
                  <a:srgbClr val="FF0000"/>
                </a:gs>
                <a:gs pos="100000">
                  <a:srgbClr val="FF0000"/>
                </a:gs>
                <a:gs pos="92000">
                  <a:srgbClr val="FF0000"/>
                </a:gs>
              </a:gsLst>
              <a:lin ang="54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88831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16958424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17912329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20563409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108240336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214484072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389104908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412292299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8841399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4" name="Google Shape;64;p6"/>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5" name="Google Shape;65;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66" name="Google Shape;66;p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7" name="Google Shape;67;p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38105946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48356778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218583394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244537520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ítulo e conteúdo">
    <p:spTree>
      <p:nvGrpSpPr>
        <p:cNvPr id="1" name=""/>
        <p:cNvGrpSpPr/>
        <p:nvPr/>
      </p:nvGrpSpPr>
      <p:grpSpPr>
        <a:xfrm>
          <a:off x="0" y="0"/>
          <a:ext cx="0" cy="0"/>
          <a:chOff x="0" y="0"/>
          <a:chExt cx="0" cy="0"/>
        </a:xfrm>
      </p:grpSpPr>
      <p:pic>
        <p:nvPicPr>
          <p:cNvPr id="4"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onector reto 5"/>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p:cNvSpPr>
            <a:spLocks noGrp="1"/>
          </p:cNvSpPr>
          <p:nvPr>
            <p:ph idx="1"/>
          </p:nvPr>
        </p:nvSpPr>
        <p:spPr/>
        <p:txBody>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Rectangle 218"/>
          <p:cNvSpPr>
            <a:spLocks noGrp="1" noChangeArrowheads="1"/>
          </p:cNvSpPr>
          <p:nvPr>
            <p:ph type="sldNum" sz="quarter" idx="10"/>
          </p:nvPr>
        </p:nvSpPr>
        <p:spPr/>
        <p:txBody>
          <a:bodyPr/>
          <a:lstStyle>
            <a:lvl1pPr>
              <a:defRPr smtClean="0"/>
            </a:lvl1pPr>
          </a:lstStyle>
          <a:p>
            <a:pPr>
              <a:defRPr/>
            </a:pPr>
            <a:fld id="{6666AB93-7FE4-4E6B-B474-F8C5408AA883}" type="slidenum">
              <a:rPr lang="en-US" altLang="pt-BR"/>
              <a:pPr>
                <a:defRPr/>
              </a:pPr>
              <a:t>‹nº›</a:t>
            </a:fld>
            <a:endParaRPr lang="en-US" altLang="pt-BR"/>
          </a:p>
        </p:txBody>
      </p:sp>
      <p:sp>
        <p:nvSpPr>
          <p:cNvPr id="8" name="Rectangle 219"/>
          <p:cNvSpPr>
            <a:spLocks noGrp="1" noChangeArrowheads="1"/>
          </p:cNvSpPr>
          <p:nvPr>
            <p:ph type="dt" sz="half" idx="11"/>
          </p:nvPr>
        </p:nvSpPr>
        <p:spPr/>
        <p:txBody>
          <a:bodyPr/>
          <a:lstStyle>
            <a:lvl1pPr>
              <a:defRPr/>
            </a:lvl1pPr>
          </a:lstStyle>
          <a:p>
            <a:pPr>
              <a:defRPr/>
            </a:pPr>
            <a:endParaRPr lang="en-US"/>
          </a:p>
        </p:txBody>
      </p:sp>
      <p:sp>
        <p:nvSpPr>
          <p:cNvPr id="9" name="Rectangle 220"/>
          <p:cNvSpPr>
            <a:spLocks noGrp="1" noChangeArrowheads="1"/>
          </p:cNvSpPr>
          <p:nvPr>
            <p:ph type="ftr" sz="quarter" idx="12"/>
          </p:nvPr>
        </p:nvSpPr>
        <p:spPr/>
        <p:txBody>
          <a:bodyPr/>
          <a:lstStyle>
            <a:lvl1pPr>
              <a:defRPr/>
            </a:lvl1pPr>
          </a:lstStyle>
          <a:p>
            <a:pPr>
              <a:defRPr/>
            </a:pPr>
            <a:r>
              <a:rPr lang="en-US" smtClean="0"/>
              <a:t>Aula 06 - Redes de Computadores</a:t>
            </a:r>
            <a:endParaRPr lang="en-US"/>
          </a:p>
        </p:txBody>
      </p:sp>
      <p:sp>
        <p:nvSpPr>
          <p:cNvPr id="10" name="Título 1"/>
          <p:cNvSpPr txBox="1">
            <a:spLocks/>
          </p:cNvSpPr>
          <p:nvPr userDrawn="1"/>
        </p:nvSpPr>
        <p:spPr bwMode="auto">
          <a:xfrm>
            <a:off x="1763688"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Decisão - TSD</a:t>
            </a:r>
          </a:p>
        </p:txBody>
      </p:sp>
    </p:spTree>
    <p:extLst>
      <p:ext uri="{BB962C8B-B14F-4D97-AF65-F5344CB8AC3E}">
        <p14:creationId xmlns:p14="http://schemas.microsoft.com/office/powerpoint/2010/main" val="209892578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údo">
    <p:spTree>
      <p:nvGrpSpPr>
        <p:cNvPr id="1" name=""/>
        <p:cNvGrpSpPr/>
        <p:nvPr/>
      </p:nvGrpSpPr>
      <p:grpSpPr>
        <a:xfrm>
          <a:off x="0" y="0"/>
          <a:ext cx="0" cy="0"/>
          <a:chOff x="0" y="0"/>
          <a:chExt cx="0" cy="0"/>
        </a:xfrm>
      </p:grpSpPr>
      <p:pic>
        <p:nvPicPr>
          <p:cNvPr id="2" name="Imagem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925" y="44450"/>
            <a:ext cx="15843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Conector reto 3"/>
          <p:cNvCxnSpPr/>
          <p:nvPr userDrawn="1"/>
        </p:nvCxnSpPr>
        <p:spPr>
          <a:xfrm>
            <a:off x="0" y="692150"/>
            <a:ext cx="914400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Rectangle 9"/>
          <p:cNvSpPr>
            <a:spLocks noGrp="1" noChangeArrowheads="1"/>
          </p:cNvSpPr>
          <p:nvPr>
            <p:ph type="ftr" sz="quarter" idx="10"/>
          </p:nvPr>
        </p:nvSpPr>
        <p:spPr/>
        <p:txBody>
          <a:bodyPr/>
          <a:lstStyle>
            <a:lvl1pPr>
              <a:defRPr/>
            </a:lvl1pPr>
          </a:lstStyle>
          <a:p>
            <a:pPr>
              <a:defRPr/>
            </a:pPr>
            <a:r>
              <a:rPr lang="en-US" smtClean="0"/>
              <a:t>Aula 06 - Redes de Computadores</a:t>
            </a:r>
            <a:endParaRPr lang="en-US"/>
          </a:p>
        </p:txBody>
      </p:sp>
      <p:sp>
        <p:nvSpPr>
          <p:cNvPr id="6" name="Rectangle 10"/>
          <p:cNvSpPr>
            <a:spLocks noGrp="1" noChangeArrowheads="1"/>
          </p:cNvSpPr>
          <p:nvPr>
            <p:ph type="sldNum" sz="quarter" idx="11"/>
          </p:nvPr>
        </p:nvSpPr>
        <p:spPr/>
        <p:txBody>
          <a:bodyPr/>
          <a:lstStyle>
            <a:lvl1pPr>
              <a:defRPr smtClean="0"/>
            </a:lvl1pPr>
          </a:lstStyle>
          <a:p>
            <a:pPr>
              <a:defRPr/>
            </a:pPr>
            <a:fld id="{6219E2C0-998D-4C24-B610-6A57821375F8}" type="slidenum">
              <a:rPr lang="en-US" altLang="pt-BR"/>
              <a:pPr>
                <a:defRPr/>
              </a:pPr>
              <a:t>‹nº›</a:t>
            </a:fld>
            <a:endParaRPr lang="en-US" altLang="pt-BR"/>
          </a:p>
        </p:txBody>
      </p:sp>
      <p:sp>
        <p:nvSpPr>
          <p:cNvPr id="7" name="Título 1"/>
          <p:cNvSpPr txBox="1">
            <a:spLocks/>
          </p:cNvSpPr>
          <p:nvPr userDrawn="1"/>
        </p:nvSpPr>
        <p:spPr bwMode="auto">
          <a:xfrm>
            <a:off x="1835696" y="116632"/>
            <a:ext cx="6985446" cy="514424"/>
          </a:xfrm>
          <a:prstGeom prst="rect">
            <a:avLst/>
          </a:prstGeom>
          <a:solidFill>
            <a:schemeClr val="bg1"/>
          </a:solidFill>
          <a:ln>
            <a:noFill/>
          </a:ln>
          <a:extLst/>
        </p:spPr>
        <p:txBody>
          <a:bodyPr anchor="ct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rtl="0" eaLnBrk="0" fontAlgn="base" hangingPunct="0">
              <a:spcBef>
                <a:spcPct val="0"/>
              </a:spcBef>
              <a:spcAft>
                <a:spcPct val="0"/>
              </a:spcAft>
              <a:defRPr/>
            </a:pP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Tecnologia e Suporte à </a:t>
            </a:r>
            <a:r>
              <a:rPr lang="pt-BR" sz="2400" b="0" kern="1200" cap="none" spc="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Decisão - </a:t>
            </a:r>
            <a:r>
              <a:rPr lang="pt-BR" sz="2400" b="0" kern="1200" cap="none" spc="0" dirty="0" smtClean="0">
                <a:ln w="0">
                  <a:solidFill>
                    <a:schemeClr val="tx1"/>
                  </a:solidFill>
                </a:ln>
                <a:solidFill>
                  <a:schemeClr val="tx1">
                    <a:lumMod val="50000"/>
                    <a:lumOff val="50000"/>
                  </a:schemeClr>
                </a:solidFill>
                <a:effectLst>
                  <a:outerShdw blurRad="38100" dist="19050" dir="2700000" algn="tl" rotWithShape="0">
                    <a:schemeClr val="dk1">
                      <a:alpha val="40000"/>
                    </a:schemeClr>
                  </a:outerShdw>
                </a:effectLst>
                <a:latin typeface="+mj-lt"/>
                <a:ea typeface="+mj-ea"/>
                <a:cs typeface="+mj-cs"/>
              </a:rPr>
              <a:t>TSD</a:t>
            </a:r>
          </a:p>
        </p:txBody>
      </p:sp>
    </p:spTree>
    <p:extLst>
      <p:ext uri="{BB962C8B-B14F-4D97-AF65-F5344CB8AC3E}">
        <p14:creationId xmlns:p14="http://schemas.microsoft.com/office/powerpoint/2010/main" val="185226322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de título" type="title">
  <p:cSld name="Slide de título">
    <p:spTree>
      <p:nvGrpSpPr>
        <p:cNvPr id="1" name="Shape 29"/>
        <p:cNvGrpSpPr/>
        <p:nvPr/>
      </p:nvGrpSpPr>
      <p:grpSpPr>
        <a:xfrm>
          <a:off x="0" y="0"/>
          <a:ext cx="0" cy="0"/>
          <a:chOff x="0" y="0"/>
          <a:chExt cx="0" cy="0"/>
        </a:xfrm>
      </p:grpSpPr>
      <p:sp>
        <p:nvSpPr>
          <p:cNvPr id="30" name="Google Shape;30;p2"/>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2" name="Google Shape;32;p2"/>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
        <p:nvSpPr>
          <p:cNvPr id="33" name="Google Shape;33;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34" name="Google Shape;34;p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Tree>
    <p:extLst>
      <p:ext uri="{BB962C8B-B14F-4D97-AF65-F5344CB8AC3E}">
        <p14:creationId xmlns:p14="http://schemas.microsoft.com/office/powerpoint/2010/main" val="4660803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51"/>
        <p:cNvGrpSpPr/>
        <p:nvPr/>
      </p:nvGrpSpPr>
      <p:grpSpPr>
        <a:xfrm>
          <a:off x="0" y="0"/>
          <a:ext cx="0" cy="0"/>
          <a:chOff x="0" y="0"/>
          <a:chExt cx="0" cy="0"/>
        </a:xfrm>
      </p:grpSpPr>
      <p:sp>
        <p:nvSpPr>
          <p:cNvPr id="52" name="Google Shape;52;p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4" name="Google Shape;54;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55" name="Google Shape;55;p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56" name="Google Shape;56;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34296136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57"/>
        <p:cNvGrpSpPr/>
        <p:nvPr/>
      </p:nvGrpSpPr>
      <p:grpSpPr>
        <a:xfrm>
          <a:off x="0" y="0"/>
          <a:ext cx="0" cy="0"/>
          <a:chOff x="0" y="0"/>
          <a:chExt cx="0" cy="0"/>
        </a:xfrm>
      </p:grpSpPr>
      <p:sp>
        <p:nvSpPr>
          <p:cNvPr id="58" name="Google Shape;58;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59" name="Google Shape;59;p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60" name="Google Shape;60;p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847646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ítulo, texto e conteúdo" type="txAndObj">
  <p:cSld name="Título, texto e conteúdo">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4" name="Google Shape;64;p6"/>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5" name="Google Shape;65;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66" name="Google Shape;66;p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67" name="Google Shape;67;p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2101685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68"/>
        <p:cNvGrpSpPr/>
        <p:nvPr/>
      </p:nvGrpSpPr>
      <p:grpSpPr>
        <a:xfrm>
          <a:off x="0" y="0"/>
          <a:ext cx="0" cy="0"/>
          <a:chOff x="0" y="0"/>
          <a:chExt cx="0" cy="0"/>
        </a:xfrm>
      </p:grpSpPr>
      <p:sp>
        <p:nvSpPr>
          <p:cNvPr id="69" name="Google Shape;69;p7"/>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1" name="Google Shape;71;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72" name="Google Shape;72;p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3" name="Google Shape;73;p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68"/>
        <p:cNvGrpSpPr/>
        <p:nvPr/>
      </p:nvGrpSpPr>
      <p:grpSpPr>
        <a:xfrm>
          <a:off x="0" y="0"/>
          <a:ext cx="0" cy="0"/>
          <a:chOff x="0" y="0"/>
          <a:chExt cx="0" cy="0"/>
        </a:xfrm>
      </p:grpSpPr>
      <p:sp>
        <p:nvSpPr>
          <p:cNvPr id="69" name="Google Shape;69;p7"/>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1" name="Google Shape;71;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72" name="Google Shape;72;p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73" name="Google Shape;73;p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4216950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7" name="Google Shape;77;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78" name="Google Shape;78;p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79" name="Google Shape;79;p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40241015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83" name="Google Shape;83;p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84" name="Google Shape;84;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85" name="Google Shape;85;p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86" name="Google Shape;86;p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2518897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90" name="Google Shape;90;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91" name="Google Shape;91;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92" name="Google Shape;92;p1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93" name="Google Shape;93;p1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586430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omente título" type="titleOnly">
  <p:cSld name="Somente título">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97" name="Google Shape;97;p1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98" name="Google Shape;98;p1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33809272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2" name="Google Shape;102;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3" name="Google Shape;103;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4" name="Google Shape;104;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5" name="Google Shape;105;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106" name="Google Shape;106;p1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107" name="Google Shape;107;p1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6248910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108"/>
        <p:cNvGrpSpPr/>
        <p:nvPr/>
      </p:nvGrpSpPr>
      <p:grpSpPr>
        <a:xfrm>
          <a:off x="0" y="0"/>
          <a:ext cx="0" cy="0"/>
          <a:chOff x="0" y="0"/>
          <a:chExt cx="0" cy="0"/>
        </a:xfrm>
      </p:grpSpPr>
      <p:sp>
        <p:nvSpPr>
          <p:cNvPr id="109" name="Google Shape;109;p1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1" name="Google Shape;111;p13"/>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2" name="Google Shape;112;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113" name="Google Shape;113;p1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114" name="Google Shape;114;p1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12657638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118" name="Google Shape;118;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119" name="Google Shape;119;p1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120" name="Google Shape;120;p1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18118335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de título" type="title">
  <p:cSld name="Slide de título">
    <p:spTree>
      <p:nvGrpSpPr>
        <p:cNvPr id="1" name="Shape 29"/>
        <p:cNvGrpSpPr/>
        <p:nvPr/>
      </p:nvGrpSpPr>
      <p:grpSpPr>
        <a:xfrm>
          <a:off x="0" y="0"/>
          <a:ext cx="0" cy="0"/>
          <a:chOff x="0" y="0"/>
          <a:chExt cx="0" cy="0"/>
        </a:xfrm>
      </p:grpSpPr>
      <p:sp>
        <p:nvSpPr>
          <p:cNvPr id="30" name="Google Shape;30;p2"/>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2" name="Google Shape;32;p2"/>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
        <p:nvSpPr>
          <p:cNvPr id="33" name="Google Shape;33;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34" name="Google Shape;34;p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Tree>
    <p:extLst>
      <p:ext uri="{BB962C8B-B14F-4D97-AF65-F5344CB8AC3E}">
        <p14:creationId xmlns:p14="http://schemas.microsoft.com/office/powerpoint/2010/main" val="7192840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ítulo e conteúdo" type="obj">
  <p:cSld name="Título e conteúdo">
    <p:spTree>
      <p:nvGrpSpPr>
        <p:cNvPr id="1" name="Shape 51"/>
        <p:cNvGrpSpPr/>
        <p:nvPr/>
      </p:nvGrpSpPr>
      <p:grpSpPr>
        <a:xfrm>
          <a:off x="0" y="0"/>
          <a:ext cx="0" cy="0"/>
          <a:chOff x="0" y="0"/>
          <a:chExt cx="0" cy="0"/>
        </a:xfrm>
      </p:grpSpPr>
      <p:sp>
        <p:nvSpPr>
          <p:cNvPr id="52" name="Google Shape;52;p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4" name="Google Shape;54;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55" name="Google Shape;55;p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56" name="Google Shape;56;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906442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7" name="Google Shape;77;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78" name="Google Shape;78;p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9" name="Google Shape;79;p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Em branco" type="blank">
  <p:cSld name="Em branco">
    <p:spTree>
      <p:nvGrpSpPr>
        <p:cNvPr id="1" name="Shape 57"/>
        <p:cNvGrpSpPr/>
        <p:nvPr/>
      </p:nvGrpSpPr>
      <p:grpSpPr>
        <a:xfrm>
          <a:off x="0" y="0"/>
          <a:ext cx="0" cy="0"/>
          <a:chOff x="0" y="0"/>
          <a:chExt cx="0" cy="0"/>
        </a:xfrm>
      </p:grpSpPr>
      <p:sp>
        <p:nvSpPr>
          <p:cNvPr id="58" name="Google Shape;58;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59" name="Google Shape;59;p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60" name="Google Shape;60;p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755778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ítulo, texto e conteúdo" type="txAndObj">
  <p:cSld name="Título, texto e conteúdo">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4" name="Google Shape;64;p6"/>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5" name="Google Shape;65;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66" name="Google Shape;66;p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67" name="Google Shape;67;p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26838737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Título e texto verticais">
    <p:spTree>
      <p:nvGrpSpPr>
        <p:cNvPr id="1" name="Shape 68"/>
        <p:cNvGrpSpPr/>
        <p:nvPr/>
      </p:nvGrpSpPr>
      <p:grpSpPr>
        <a:xfrm>
          <a:off x="0" y="0"/>
          <a:ext cx="0" cy="0"/>
          <a:chOff x="0" y="0"/>
          <a:chExt cx="0" cy="0"/>
        </a:xfrm>
      </p:grpSpPr>
      <p:sp>
        <p:nvSpPr>
          <p:cNvPr id="69" name="Google Shape;69;p7"/>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1" name="Google Shape;71;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72" name="Google Shape;72;p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73" name="Google Shape;73;p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37490809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ítulo e texto vertical" type="vertTx">
  <p:cSld name="Título e texto vertical">
    <p:spTree>
      <p:nvGrpSpPr>
        <p:cNvPr id="1" name="Shape 74"/>
        <p:cNvGrpSpPr/>
        <p:nvPr/>
      </p:nvGrpSpPr>
      <p:grpSpPr>
        <a:xfrm>
          <a:off x="0" y="0"/>
          <a:ext cx="0" cy="0"/>
          <a:chOff x="0" y="0"/>
          <a:chExt cx="0" cy="0"/>
        </a:xfrm>
      </p:grpSpPr>
      <p:sp>
        <p:nvSpPr>
          <p:cNvPr id="75" name="Google Shape;75;p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7" name="Google Shape;77;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78" name="Google Shape;78;p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79" name="Google Shape;79;p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193230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magem com Legenda" type="picTx">
  <p:cSld name="Imagem com Legenda">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83" name="Google Shape;83;p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84" name="Google Shape;84;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85" name="Google Shape;85;p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86" name="Google Shape;86;p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5014519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nteúdo com Legenda" type="objTx">
  <p:cSld name="Conteúdo com Legenda">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90" name="Google Shape;90;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91" name="Google Shape;91;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92" name="Google Shape;92;p1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93" name="Google Shape;93;p1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33713774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omente título" type="titleOnly">
  <p:cSld name="Somente título">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97" name="Google Shape;97;p1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98" name="Google Shape;98;p1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2688389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mparação" type="twoTxTwoObj">
  <p:cSld name="Comparação">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2" name="Google Shape;102;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3" name="Google Shape;103;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4" name="Google Shape;104;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5" name="Google Shape;105;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106" name="Google Shape;106;p1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107" name="Google Shape;107;p1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36566284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Duas Partes de Conteúdo" type="twoObj">
  <p:cSld name="Duas Partes de Conteúdo">
    <p:spTree>
      <p:nvGrpSpPr>
        <p:cNvPr id="1" name="Shape 108"/>
        <p:cNvGrpSpPr/>
        <p:nvPr/>
      </p:nvGrpSpPr>
      <p:grpSpPr>
        <a:xfrm>
          <a:off x="0" y="0"/>
          <a:ext cx="0" cy="0"/>
          <a:chOff x="0" y="0"/>
          <a:chExt cx="0" cy="0"/>
        </a:xfrm>
      </p:grpSpPr>
      <p:sp>
        <p:nvSpPr>
          <p:cNvPr id="109" name="Google Shape;109;p1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1" name="Google Shape;111;p13"/>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2" name="Google Shape;112;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113" name="Google Shape;113;p1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114" name="Google Shape;114;p1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31777799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beçalho da Seção" type="secHead">
  <p:cSld name="Cabeçalho da Seção">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118" name="Google Shape;118;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solidFill>
                  <a:srgbClr val="000000"/>
                </a:solidFill>
              </a:rPr>
              <a:t>Aula 06 - Redes de Computadores</a:t>
            </a:r>
            <a:endParaRPr>
              <a:solidFill>
                <a:srgbClr val="000000"/>
              </a:solidFill>
            </a:endParaRPr>
          </a:p>
        </p:txBody>
      </p:sp>
      <p:sp>
        <p:nvSpPr>
          <p:cNvPr id="119" name="Google Shape;119;p1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a:solidFill>
                <a:srgbClr val="000000"/>
              </a:solidFill>
            </a:endParaRPr>
          </a:p>
        </p:txBody>
      </p:sp>
      <p:sp>
        <p:nvSpPr>
          <p:cNvPr id="120" name="Google Shape;120;p1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solidFill>
                <a:srgbClr val="000000"/>
              </a:solidFill>
            </a:endParaRPr>
          </a:p>
        </p:txBody>
      </p:sp>
    </p:spTree>
    <p:extLst>
      <p:ext uri="{BB962C8B-B14F-4D97-AF65-F5344CB8AC3E}">
        <p14:creationId xmlns:p14="http://schemas.microsoft.com/office/powerpoint/2010/main" val="2364593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83" name="Google Shape;83;p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84" name="Google Shape;84;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85" name="Google Shape;85;p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86" name="Google Shape;86;p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87"/>
        <p:cNvGrpSpPr/>
        <p:nvPr/>
      </p:nvGrpSpPr>
      <p:grpSpPr>
        <a:xfrm>
          <a:off x="0" y="0"/>
          <a:ext cx="0" cy="0"/>
          <a:chOff x="0" y="0"/>
          <a:chExt cx="0" cy="0"/>
        </a:xfrm>
      </p:grpSpPr>
      <p:sp>
        <p:nvSpPr>
          <p:cNvPr id="88" name="Google Shape;88;p1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90" name="Google Shape;90;p1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91" name="Google Shape;91;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92" name="Google Shape;92;p1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93" name="Google Shape;93;p1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97" name="Google Shape;97;p1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98" name="Google Shape;98;p1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2" name="Google Shape;102;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3" name="Google Shape;103;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4" name="Google Shape;104;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5" name="Google Shape;105;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106" name="Google Shape;106;p1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07" name="Google Shape;107;p1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08"/>
        <p:cNvGrpSpPr/>
        <p:nvPr/>
      </p:nvGrpSpPr>
      <p:grpSpPr>
        <a:xfrm>
          <a:off x="0" y="0"/>
          <a:ext cx="0" cy="0"/>
          <a:chOff x="0" y="0"/>
          <a:chExt cx="0" cy="0"/>
        </a:xfrm>
      </p:grpSpPr>
      <p:sp>
        <p:nvSpPr>
          <p:cNvPr id="109" name="Google Shape;109;p1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1" name="Google Shape;111;p13"/>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2" name="Google Shape;112;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pt-BR" smtClean="0"/>
              <a:t>Aula 06 - Redes de Computadores</a:t>
            </a:r>
            <a:endParaRPr/>
          </a:p>
        </p:txBody>
      </p:sp>
      <p:sp>
        <p:nvSpPr>
          <p:cNvPr id="113" name="Google Shape;113;p1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14" name="Google Shape;114;p1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r>
              <a:rPr lang="pt-BR" smtClean="0"/>
              <a:t>Aula 06 - Redes de Computadores</a:t>
            </a:r>
            <a:endParaRPr/>
          </a:p>
        </p:txBody>
      </p:sp>
      <p:sp>
        <p:nvSpPr>
          <p:cNvPr id="37" name="Google Shape;37;p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9144000" cy="546100"/>
            <a:chOff x="0" y="0"/>
            <a:chExt cx="5760" cy="344"/>
          </a:xfrm>
        </p:grpSpPr>
        <p:sp>
          <p:nvSpPr>
            <p:cNvPr id="39" name="Google Shape;39;p3"/>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0" name="Google Shape;40;p3"/>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 name="Google Shape;41;p3"/>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2" name="Google Shape;42;p3"/>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3" name="Google Shape;43;p3"/>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4" name="Google Shape;44;p3"/>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5" name="Google Shape;45;p3"/>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6" name="Google Shape;46;p3"/>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7" name="Google Shape;47;p3"/>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sp>
        <p:nvSpPr>
          <p:cNvPr id="48" name="Google Shape;48;p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9" name="Google Shape;49;p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endParaRPr sz="2000"/>
            </a:p>
          </p:txBody>
        </p:sp>
        <p:sp>
          <p:nvSpPr>
            <p:cNvPr id="12" name="Google Shape;12;p1"/>
            <p:cNvSpPr txBox="1"/>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endParaRPr sz="2000"/>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15" name="Google Shape;15;p1"/>
              <p:cNvSpPr txBox="1"/>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16" name="Google Shape;16;p1"/>
              <p:cNvSpPr txBox="1"/>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17" name="Google Shape;17;p1"/>
              <p:cNvSpPr txBox="1"/>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endParaRPr sz="2000"/>
              </a:p>
            </p:txBody>
          </p:sp>
          <p:sp>
            <p:nvSpPr>
              <p:cNvPr id="18" name="Google Shape;18;p1"/>
              <p:cNvSpPr txBox="1"/>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19" name="Google Shape;19;p1"/>
              <p:cNvSpPr txBox="1"/>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20" name="Google Shape;20;p1"/>
              <p:cNvSpPr txBox="1"/>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endParaRPr sz="2000"/>
              </a:p>
            </p:txBody>
          </p:sp>
          <p:sp>
            <p:nvSpPr>
              <p:cNvPr id="21" name="Google Shape;21;p1"/>
              <p:cNvSpPr txBox="1"/>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22" name="Google Shape;22;p1"/>
              <p:cNvSpPr txBox="1"/>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23" name="Google Shape;23;p1"/>
              <p:cNvSpPr txBox="1"/>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grpSp>
      </p:grpSp>
      <p:sp>
        <p:nvSpPr>
          <p:cNvPr id="24" name="Google Shape;24;p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5" name="Google Shape;25;p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solidFill>
                <a:srgbClr val="000000"/>
              </a:solidFill>
            </a:endParaRPr>
          </a:p>
        </p:txBody>
      </p:sp>
      <p:sp>
        <p:nvSpPr>
          <p:cNvPr id="27" name="Google Shape;27;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r>
              <a:rPr lang="pt-BR" smtClean="0">
                <a:solidFill>
                  <a:srgbClr val="000000"/>
                </a:solidFill>
              </a:rPr>
              <a:t>Aula 06 - Redes de Computadores</a:t>
            </a:r>
            <a:endParaRPr>
              <a:solidFill>
                <a:srgbClr val="000000"/>
              </a:solidFill>
            </a:endParaRPr>
          </a:p>
        </p:txBody>
      </p:sp>
      <p:sp>
        <p:nvSpPr>
          <p:cNvPr id="28" name="Google Shape;28;p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859353290"/>
      </p:ext>
    </p:extLst>
  </p:cSld>
  <p:clrMap bg1="lt1" tx1="dk1" bg2="dk2" tx2="lt2" accent1="accent1" accent2="accent2" accent3="accent3" accent4="accent4" accent5="accent5" accent6="accent6" hlink="hlink" folHlink="folHlink"/>
  <p:sldLayoutIdLst>
    <p:sldLayoutId id="2147483678" r:id="rId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r>
              <a:rPr lang="pt-BR" smtClean="0">
                <a:solidFill>
                  <a:srgbClr val="000000"/>
                </a:solidFill>
              </a:rPr>
              <a:t>Aula 06 - Redes de Computadores</a:t>
            </a:r>
            <a:endParaRPr>
              <a:solidFill>
                <a:srgbClr val="000000"/>
              </a:solidFill>
            </a:endParaRPr>
          </a:p>
        </p:txBody>
      </p:sp>
      <p:sp>
        <p:nvSpPr>
          <p:cNvPr id="37" name="Google Shape;37;p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9144000" cy="546100"/>
            <a:chOff x="0" y="0"/>
            <a:chExt cx="5760" cy="344"/>
          </a:xfrm>
        </p:grpSpPr>
        <p:sp>
          <p:nvSpPr>
            <p:cNvPr id="39" name="Google Shape;39;p3"/>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endParaRPr sz="2000"/>
            </a:p>
          </p:txBody>
        </p:sp>
        <p:sp>
          <p:nvSpPr>
            <p:cNvPr id="40" name="Google Shape;40;p3"/>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endParaRPr sz="2000"/>
            </a:p>
          </p:txBody>
        </p:sp>
        <p:sp>
          <p:nvSpPr>
            <p:cNvPr id="41" name="Google Shape;41;p3"/>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42" name="Google Shape;42;p3"/>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43" name="Google Shape;43;p3"/>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44" name="Google Shape;44;p3"/>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45" name="Google Shape;45;p3"/>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endParaRPr sz="2000"/>
            </a:p>
          </p:txBody>
        </p:sp>
        <p:sp>
          <p:nvSpPr>
            <p:cNvPr id="46" name="Google Shape;46;p3"/>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47" name="Google Shape;47;p3"/>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grpSp>
      <p:sp>
        <p:nvSpPr>
          <p:cNvPr id="48" name="Google Shape;48;p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9" name="Google Shape;49;p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solidFill>
                <a:srgbClr val="000000"/>
              </a:solidFill>
            </a:endParaRPr>
          </a:p>
        </p:txBody>
      </p:sp>
    </p:spTree>
    <p:extLst>
      <p:ext uri="{BB962C8B-B14F-4D97-AF65-F5344CB8AC3E}">
        <p14:creationId xmlns:p14="http://schemas.microsoft.com/office/powerpoint/2010/main" val="769824667"/>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endParaRPr sz="2000"/>
            </a:p>
          </p:txBody>
        </p:sp>
        <p:sp>
          <p:nvSpPr>
            <p:cNvPr id="12" name="Google Shape;12;p1"/>
            <p:cNvSpPr txBox="1"/>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endParaRPr sz="2000"/>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15" name="Google Shape;15;p1"/>
              <p:cNvSpPr txBox="1"/>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16" name="Google Shape;16;p1"/>
              <p:cNvSpPr txBox="1"/>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17" name="Google Shape;17;p1"/>
              <p:cNvSpPr txBox="1"/>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endParaRPr sz="2000"/>
              </a:p>
            </p:txBody>
          </p:sp>
          <p:sp>
            <p:nvSpPr>
              <p:cNvPr id="18" name="Google Shape;18;p1"/>
              <p:cNvSpPr txBox="1"/>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19" name="Google Shape;19;p1"/>
              <p:cNvSpPr txBox="1"/>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20" name="Google Shape;20;p1"/>
              <p:cNvSpPr txBox="1"/>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endParaRPr sz="2000"/>
              </a:p>
            </p:txBody>
          </p:sp>
          <p:sp>
            <p:nvSpPr>
              <p:cNvPr id="21" name="Google Shape;21;p1"/>
              <p:cNvSpPr txBox="1"/>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22" name="Google Shape;22;p1"/>
              <p:cNvSpPr txBox="1"/>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23" name="Google Shape;23;p1"/>
              <p:cNvSpPr txBox="1"/>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grpSp>
      </p:grpSp>
      <p:sp>
        <p:nvSpPr>
          <p:cNvPr id="24" name="Google Shape;24;p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5" name="Google Shape;25;p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solidFill>
                <a:srgbClr val="000000"/>
              </a:solidFill>
            </a:endParaRPr>
          </a:p>
        </p:txBody>
      </p:sp>
      <p:sp>
        <p:nvSpPr>
          <p:cNvPr id="27" name="Google Shape;27;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r>
              <a:rPr lang="pt-BR" smtClean="0">
                <a:solidFill>
                  <a:srgbClr val="000000"/>
                </a:solidFill>
              </a:rPr>
              <a:t>Aula 06 - Redes de Computadores</a:t>
            </a:r>
            <a:endParaRPr>
              <a:solidFill>
                <a:srgbClr val="000000"/>
              </a:solidFill>
            </a:endParaRPr>
          </a:p>
        </p:txBody>
      </p:sp>
      <p:sp>
        <p:nvSpPr>
          <p:cNvPr id="28" name="Google Shape;28;p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058395062"/>
      </p:ext>
    </p:extLst>
  </p:cSld>
  <p:clrMap bg1="lt1" tx1="dk1" bg2="dk2" tx2="lt2" accent1="accent1" accent2="accent2" accent3="accent3" accent4="accent4" accent5="accent5" accent6="accent6" hlink="hlink" folHlink="folHlink"/>
  <p:sldLayoutIdLst>
    <p:sldLayoutId id="2147483692" r:id="rId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r>
              <a:rPr lang="pt-BR" smtClean="0">
                <a:solidFill>
                  <a:srgbClr val="000000"/>
                </a:solidFill>
              </a:rPr>
              <a:t>Aula 06 - Redes de Computadores</a:t>
            </a:r>
            <a:endParaRPr>
              <a:solidFill>
                <a:srgbClr val="000000"/>
              </a:solidFill>
            </a:endParaRPr>
          </a:p>
        </p:txBody>
      </p:sp>
      <p:sp>
        <p:nvSpPr>
          <p:cNvPr id="37" name="Google Shape;37;p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a:buClr>
                <a:srgbClr val="000000"/>
              </a:buClr>
            </a:pPr>
            <a:fld id="{00000000-1234-1234-1234-123412341234}" type="slidenum">
              <a:rPr lang="en-US">
                <a:solidFill>
                  <a:srgbClr val="000000"/>
                </a:solidFill>
              </a:rPr>
              <a:pPr>
                <a:buClr>
                  <a:srgbClr val="000000"/>
                </a:buClr>
              </a:pPr>
              <a:t>‹nº›</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9144000" cy="546100"/>
            <a:chOff x="0" y="0"/>
            <a:chExt cx="5760" cy="344"/>
          </a:xfrm>
        </p:grpSpPr>
        <p:sp>
          <p:nvSpPr>
            <p:cNvPr id="39" name="Google Shape;39;p3"/>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endParaRPr sz="2000"/>
            </a:p>
          </p:txBody>
        </p:sp>
        <p:sp>
          <p:nvSpPr>
            <p:cNvPr id="40" name="Google Shape;40;p3"/>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endParaRPr sz="2000"/>
            </a:p>
          </p:txBody>
        </p:sp>
        <p:sp>
          <p:nvSpPr>
            <p:cNvPr id="41" name="Google Shape;41;p3"/>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42" name="Google Shape;42;p3"/>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43" name="Google Shape;43;p3"/>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44" name="Google Shape;44;p3"/>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endParaRPr sz="2000"/>
            </a:p>
          </p:txBody>
        </p:sp>
        <p:sp>
          <p:nvSpPr>
            <p:cNvPr id="45" name="Google Shape;45;p3"/>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endParaRPr sz="2000"/>
            </a:p>
          </p:txBody>
        </p:sp>
        <p:sp>
          <p:nvSpPr>
            <p:cNvPr id="46" name="Google Shape;46;p3"/>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sp>
          <p:nvSpPr>
            <p:cNvPr id="47" name="Google Shape;47;p3"/>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endParaRPr sz="2000"/>
            </a:p>
          </p:txBody>
        </p:sp>
      </p:grpSp>
      <p:sp>
        <p:nvSpPr>
          <p:cNvPr id="48" name="Google Shape;48;p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9" name="Google Shape;49;p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solidFill>
                <a:srgbClr val="000000"/>
              </a:solidFill>
            </a:endParaRPr>
          </a:p>
        </p:txBody>
      </p:sp>
    </p:spTree>
    <p:extLst>
      <p:ext uri="{BB962C8B-B14F-4D97-AF65-F5344CB8AC3E}">
        <p14:creationId xmlns:p14="http://schemas.microsoft.com/office/powerpoint/2010/main" val="4094168104"/>
      </p:ext>
    </p:extLst>
  </p:cSld>
  <p:clrMap bg1="lt1" tx1="dk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0.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5"/>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en-US" sz="3200" b="0" i="0" u="none" dirty="0" err="1">
                <a:solidFill>
                  <a:schemeClr val="lt1"/>
                </a:solidFill>
                <a:latin typeface="Arial"/>
                <a:ea typeface="Arial"/>
                <a:cs typeface="Arial"/>
                <a:sym typeface="Arial"/>
              </a:rPr>
              <a:t>Introdução</a:t>
            </a:r>
            <a:r>
              <a:rPr lang="en-US" sz="3200" b="0" i="0" u="none" dirty="0">
                <a:solidFill>
                  <a:schemeClr val="lt1"/>
                </a:solidFill>
                <a:latin typeface="Arial"/>
                <a:ea typeface="Arial"/>
                <a:cs typeface="Arial"/>
                <a:sym typeface="Arial"/>
              </a:rPr>
              <a:t> à </a:t>
            </a:r>
            <a:r>
              <a:rPr lang="en-US" sz="3200" b="0" i="0" u="none" dirty="0" err="1">
                <a:solidFill>
                  <a:schemeClr val="lt1"/>
                </a:solidFill>
                <a:latin typeface="Arial"/>
                <a:ea typeface="Arial"/>
                <a:cs typeface="Arial"/>
                <a:sym typeface="Arial"/>
              </a:rPr>
              <a:t>Computação</a:t>
            </a:r>
            <a:r>
              <a:rPr lang="en-US" sz="3200" b="0" i="0" u="none" dirty="0">
                <a:solidFill>
                  <a:schemeClr val="lt1"/>
                </a:solidFill>
                <a:latin typeface="Arial"/>
                <a:ea typeface="Arial"/>
                <a:cs typeface="Arial"/>
                <a:sym typeface="Arial"/>
              </a:rPr>
              <a:t/>
            </a:r>
            <a:br>
              <a:rPr lang="en-US" sz="3200" b="0" i="0" u="none" dirty="0">
                <a:solidFill>
                  <a:schemeClr val="lt1"/>
                </a:solidFill>
                <a:latin typeface="Arial"/>
                <a:ea typeface="Arial"/>
                <a:cs typeface="Arial"/>
                <a:sym typeface="Arial"/>
              </a:rPr>
            </a:br>
            <a:r>
              <a:rPr lang="en-US" sz="3200" b="0" i="0" u="none" dirty="0" err="1" smtClean="0">
                <a:solidFill>
                  <a:schemeClr val="lt1"/>
                </a:solidFill>
                <a:latin typeface="Arial"/>
                <a:ea typeface="Arial"/>
                <a:cs typeface="Arial"/>
                <a:sym typeface="Arial"/>
              </a:rPr>
              <a:t>Redes</a:t>
            </a:r>
            <a:r>
              <a:rPr lang="en-US" sz="3200" b="0" i="0" u="none" dirty="0" smtClean="0">
                <a:solidFill>
                  <a:schemeClr val="lt1"/>
                </a:solidFill>
                <a:latin typeface="Arial"/>
                <a:ea typeface="Arial"/>
                <a:cs typeface="Arial"/>
                <a:sym typeface="Arial"/>
              </a:rPr>
              <a:t> de </a:t>
            </a:r>
            <a:r>
              <a:rPr lang="en-US" sz="3200" b="0" i="0" u="none" dirty="0" err="1" smtClean="0">
                <a:solidFill>
                  <a:schemeClr val="lt1"/>
                </a:solidFill>
                <a:latin typeface="Arial"/>
                <a:ea typeface="Arial"/>
                <a:cs typeface="Arial"/>
                <a:sym typeface="Arial"/>
              </a:rPr>
              <a:t>Computadores</a:t>
            </a:r>
            <a:r>
              <a:rPr lang="en-US" sz="3200" b="0" i="0" u="none" dirty="0" smtClean="0">
                <a:solidFill>
                  <a:schemeClr val="lt1"/>
                </a:solidFill>
                <a:latin typeface="Arial"/>
                <a:ea typeface="Arial"/>
                <a:cs typeface="Arial"/>
                <a:sym typeface="Arial"/>
              </a:rPr>
              <a:t/>
            </a:r>
            <a:br>
              <a:rPr lang="en-US" sz="3200" b="0" i="0" u="none" dirty="0" smtClean="0">
                <a:solidFill>
                  <a:schemeClr val="lt1"/>
                </a:solidFill>
                <a:latin typeface="Arial"/>
                <a:ea typeface="Arial"/>
                <a:cs typeface="Arial"/>
                <a:sym typeface="Arial"/>
              </a:rPr>
            </a:br>
            <a:r>
              <a:rPr lang="en-US" sz="3200" b="0" i="0" u="none" dirty="0" smtClean="0">
                <a:solidFill>
                  <a:schemeClr val="lt1"/>
                </a:solidFill>
                <a:latin typeface="Arial"/>
                <a:ea typeface="Arial"/>
                <a:cs typeface="Arial"/>
                <a:sym typeface="Arial"/>
              </a:rPr>
              <a:t>60 </a:t>
            </a:r>
            <a:r>
              <a:rPr lang="en-US" sz="3200" b="0" i="0" u="none" dirty="0" err="1">
                <a:solidFill>
                  <a:schemeClr val="lt1"/>
                </a:solidFill>
                <a:latin typeface="Arial"/>
                <a:ea typeface="Arial"/>
                <a:cs typeface="Arial"/>
                <a:sym typeface="Arial"/>
              </a:rPr>
              <a:t>hrs</a:t>
            </a:r>
            <a:endParaRPr dirty="0"/>
          </a:p>
        </p:txBody>
      </p:sp>
      <p:sp>
        <p:nvSpPr>
          <p:cNvPr id="126" name="Google Shape;126;p15"/>
          <p:cNvSpPr txBox="1">
            <a:spLocks noGrp="1"/>
          </p:cNvSpPr>
          <p:nvPr>
            <p:ph type="subTitle" idx="1"/>
          </p:nvPr>
        </p:nvSpPr>
        <p:spPr>
          <a:xfrm>
            <a:off x="2555875" y="4292600"/>
            <a:ext cx="5921375" cy="4572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1800"/>
              <a:buNone/>
            </a:pPr>
            <a:endParaRPr sz="2400" b="0" i="0" u="none">
              <a:solidFill>
                <a:schemeClr val="dk1"/>
              </a:solidFill>
              <a:latin typeface="Arial"/>
              <a:ea typeface="Arial"/>
              <a:cs typeface="Arial"/>
              <a:sym typeface="Arial"/>
            </a:endParaRPr>
          </a:p>
          <a:p>
            <a:pPr marL="0" lvl="0" indent="0" algn="r" rtl="0">
              <a:lnSpc>
                <a:spcPct val="90000"/>
              </a:lnSpc>
              <a:spcBef>
                <a:spcPts val="480"/>
              </a:spcBef>
              <a:spcAft>
                <a:spcPts val="0"/>
              </a:spcAft>
              <a:buSzPts val="1800"/>
              <a:buNone/>
            </a:pPr>
            <a:r>
              <a:rPr lang="en-US" sz="2400" b="0" i="0" u="none">
                <a:solidFill>
                  <a:schemeClr val="dk1"/>
                </a:solidFill>
                <a:latin typeface="Arial"/>
                <a:ea typeface="Arial"/>
                <a:cs typeface="Arial"/>
                <a:sym typeface="Arial"/>
              </a:rPr>
              <a:t>Prof MSc Wellington</a:t>
            </a:r>
            <a:endParaRPr/>
          </a:p>
          <a:p>
            <a:pPr marL="0" lvl="0" indent="0" algn="r" rtl="0">
              <a:lnSpc>
                <a:spcPct val="90000"/>
              </a:lnSpc>
              <a:spcBef>
                <a:spcPts val="480"/>
              </a:spcBef>
              <a:spcAft>
                <a:spcPts val="0"/>
              </a:spcAft>
              <a:buSzPts val="1800"/>
              <a:buNone/>
            </a:pPr>
            <a:r>
              <a:rPr lang="en-US" sz="2400" b="0" i="0" u="none">
                <a:solidFill>
                  <a:schemeClr val="dk1"/>
                </a:solidFill>
                <a:latin typeface="Arial"/>
                <a:ea typeface="Arial"/>
                <a:cs typeface="Arial"/>
                <a:sym typeface="Arial"/>
              </a:rPr>
              <a:t>Jose.wellington@ceub.edu.br</a:t>
            </a:r>
            <a:endParaRPr/>
          </a:p>
        </p:txBody>
      </p:sp>
      <p:sp>
        <p:nvSpPr>
          <p:cNvPr id="128" name="Google Shape;128;p1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1</a:t>
            </a:fld>
            <a:endParaRPr/>
          </a:p>
        </p:txBody>
      </p:sp>
      <p:pic>
        <p:nvPicPr>
          <p:cNvPr id="129" name="Google Shape;129;p15"/>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dirty="0">
              <a:solidFill>
                <a:srgbClr val="000000"/>
              </a:solidFill>
            </a:endParaRPr>
          </a:p>
        </p:txBody>
      </p:sp>
    </p:spTree>
    <p:extLst>
      <p:ext uri="{BB962C8B-B14F-4D97-AF65-F5344CB8AC3E}">
        <p14:creationId xmlns:p14="http://schemas.microsoft.com/office/powerpoint/2010/main" val="1550520533"/>
      </p:ext>
    </p:extLst>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a:xfrm>
            <a:off x="722313" y="885778"/>
            <a:ext cx="7772400" cy="1362075"/>
          </a:xfrm>
        </p:spPr>
        <p:txBody>
          <a:bodyPr/>
          <a:lstStyle/>
          <a:p>
            <a:pPr algn="l"/>
            <a:r>
              <a:rPr lang="pt-BR" altLang="pt-BR" sz="3200" b="1" dirty="0" smtClean="0">
                <a:solidFill>
                  <a:srgbClr val="FF0000"/>
                </a:solidFill>
                <a:latin typeface="Bookman Old Style" panose="02050604050505020204" pitchFamily="18" charset="0"/>
              </a:rPr>
              <a:t>Redes de Computador</a:t>
            </a:r>
          </a:p>
        </p:txBody>
      </p:sp>
      <p:sp>
        <p:nvSpPr>
          <p:cNvPr id="65539" name="Espaço Reservado para Conteúdo 2"/>
          <p:cNvSpPr>
            <a:spLocks noGrp="1"/>
          </p:cNvSpPr>
          <p:nvPr>
            <p:ph type="body" idx="1"/>
          </p:nvPr>
        </p:nvSpPr>
        <p:spPr>
          <a:xfrm>
            <a:off x="544891" y="1472591"/>
            <a:ext cx="7772400" cy="1500187"/>
          </a:xfrm>
        </p:spPr>
        <p:txBody>
          <a:bodyPr/>
          <a:lstStyle/>
          <a:p>
            <a:pPr marL="0" indent="0" algn="ctr">
              <a:buNone/>
            </a:pPr>
            <a:r>
              <a:rPr lang="pt-BR" altLang="pt-BR" sz="2000" dirty="0" smtClean="0">
                <a:solidFill>
                  <a:srgbClr val="FF0000"/>
                </a:solidFill>
                <a:latin typeface="+mn-lt"/>
              </a:rPr>
              <a:t>OS </a:t>
            </a:r>
            <a:r>
              <a:rPr lang="pt-BR" altLang="pt-BR" sz="2000" b="1" dirty="0" smtClean="0">
                <a:solidFill>
                  <a:srgbClr val="FF0000"/>
                </a:solidFill>
                <a:latin typeface="+mn-lt"/>
              </a:rPr>
              <a:t>CINCO ELEMENTOS</a:t>
            </a:r>
            <a:r>
              <a:rPr lang="pt-BR" altLang="pt-BR" sz="2000" dirty="0" smtClean="0">
                <a:solidFill>
                  <a:srgbClr val="FF0000"/>
                </a:solidFill>
                <a:latin typeface="+mn-lt"/>
              </a:rPr>
              <a:t> DA COMUNICAÇÃO DE DADOS </a:t>
            </a:r>
          </a:p>
        </p:txBody>
      </p:sp>
      <p:pic>
        <p:nvPicPr>
          <p:cNvPr id="5" name="Picture 2"/>
          <p:cNvPicPr>
            <a:picLocks noChangeAspect="1" noChangeArrowheads="1"/>
          </p:cNvPicPr>
          <p:nvPr/>
        </p:nvPicPr>
        <p:blipFill>
          <a:blip r:embed="rId2" cstate="print"/>
          <a:srcRect l="26782" t="49321" r="16785" b="12495"/>
          <a:stretch>
            <a:fillRect/>
          </a:stretch>
        </p:blipFill>
        <p:spPr bwMode="auto">
          <a:xfrm>
            <a:off x="1067718" y="3697704"/>
            <a:ext cx="6726747" cy="223224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2" name="Espaço Reservado para Rodapé 1"/>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22564589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Espaço Reservado para Conteúdo 2"/>
          <p:cNvSpPr>
            <a:spLocks noGrp="1"/>
          </p:cNvSpPr>
          <p:nvPr>
            <p:ph type="body" idx="1"/>
          </p:nvPr>
        </p:nvSpPr>
        <p:spPr>
          <a:xfrm>
            <a:off x="476653" y="-70383"/>
            <a:ext cx="7772400" cy="1500187"/>
          </a:xfrm>
        </p:spPr>
        <p:txBody>
          <a:bodyPr/>
          <a:lstStyle/>
          <a:p>
            <a:pPr marL="0" indent="0">
              <a:buNone/>
            </a:pPr>
            <a:r>
              <a:rPr lang="pt-BR" altLang="pt-BR" sz="1800" b="1" dirty="0" smtClean="0">
                <a:solidFill>
                  <a:srgbClr val="FF0000"/>
                </a:solidFill>
                <a:latin typeface="Bookman Old Style" panose="02050604050505020204" pitchFamily="18" charset="0"/>
              </a:rPr>
              <a:t>OS CINCO ELEMENTOS DA COMUNICAÇÃO DE DADOS </a:t>
            </a:r>
          </a:p>
        </p:txBody>
      </p:sp>
      <p:sp>
        <p:nvSpPr>
          <p:cNvPr id="6" name="Retângulo 5"/>
          <p:cNvSpPr/>
          <p:nvPr/>
        </p:nvSpPr>
        <p:spPr>
          <a:xfrm>
            <a:off x="476653" y="1564243"/>
            <a:ext cx="8424936" cy="2523768"/>
          </a:xfrm>
          <a:prstGeom prst="rect">
            <a:avLst/>
          </a:prstGeom>
        </p:spPr>
        <p:txBody>
          <a:bodyPr wrap="square">
            <a:spAutoFit/>
          </a:bodyPr>
          <a:lstStyle/>
          <a:p>
            <a:pPr algn="just"/>
            <a:r>
              <a:rPr lang="pt-BR" sz="1600" dirty="0" smtClean="0"/>
              <a:t>Um sistema básico de comunicação de dados é composto de cinco elementos (</a:t>
            </a:r>
            <a:r>
              <a:rPr lang="pt-BR" sz="1600" dirty="0" err="1" smtClean="0"/>
              <a:t>Forouzan</a:t>
            </a:r>
            <a:r>
              <a:rPr lang="pt-BR" sz="1600" dirty="0" smtClean="0"/>
              <a:t>,2006):</a:t>
            </a:r>
          </a:p>
          <a:p>
            <a:endParaRPr lang="pt-BR" dirty="0" smtClean="0"/>
          </a:p>
          <a:p>
            <a:pPr algn="just"/>
            <a:r>
              <a:rPr lang="pt-BR" sz="1600" dirty="0" smtClean="0">
                <a:solidFill>
                  <a:srgbClr val="FF0000"/>
                </a:solidFill>
              </a:rPr>
              <a:t>1. </a:t>
            </a:r>
            <a:r>
              <a:rPr lang="pt-BR" sz="1600" b="1" dirty="0" smtClean="0">
                <a:solidFill>
                  <a:srgbClr val="FF0000"/>
                </a:solidFill>
              </a:rPr>
              <a:t>Mensagem</a:t>
            </a:r>
            <a:r>
              <a:rPr lang="pt-BR" sz="1600" dirty="0" smtClean="0">
                <a:solidFill>
                  <a:srgbClr val="FF0000"/>
                </a:solidFill>
              </a:rPr>
              <a:t>. </a:t>
            </a:r>
            <a:r>
              <a:rPr lang="pt-BR" sz="1600" dirty="0" smtClean="0"/>
              <a:t>A mensagem é a </a:t>
            </a:r>
            <a:r>
              <a:rPr lang="pt-BR" sz="1600" b="1" dirty="0" smtClean="0"/>
              <a:t>informação (dados) </a:t>
            </a:r>
            <a:r>
              <a:rPr lang="pt-BR" sz="1600" dirty="0" smtClean="0"/>
              <a:t>a ser transmitida. Pode ser constituída de texto, números, figuras, áudio ou vídeo – ou qualquer combinação desses.</a:t>
            </a:r>
          </a:p>
          <a:p>
            <a:pPr algn="just"/>
            <a:endParaRPr lang="pt-BR" sz="1600" dirty="0" smtClean="0"/>
          </a:p>
          <a:p>
            <a:pPr algn="just"/>
            <a:r>
              <a:rPr lang="pt-BR" sz="1600" dirty="0" smtClean="0">
                <a:solidFill>
                  <a:srgbClr val="FF0000"/>
                </a:solidFill>
              </a:rPr>
              <a:t>2. </a:t>
            </a:r>
            <a:r>
              <a:rPr lang="pt-BR" sz="1600" b="1" dirty="0" smtClean="0">
                <a:solidFill>
                  <a:srgbClr val="FF0000"/>
                </a:solidFill>
              </a:rPr>
              <a:t>Transmissor</a:t>
            </a:r>
            <a:r>
              <a:rPr lang="pt-BR" sz="1600" dirty="0" smtClean="0">
                <a:solidFill>
                  <a:srgbClr val="FF0000"/>
                </a:solidFill>
              </a:rPr>
              <a:t>. </a:t>
            </a:r>
            <a:r>
              <a:rPr lang="pt-BR" sz="1600" dirty="0" smtClean="0"/>
              <a:t>O transmissor é o </a:t>
            </a:r>
            <a:r>
              <a:rPr lang="pt-BR" sz="1600" b="1" dirty="0" smtClean="0"/>
              <a:t>dispositivo que envia </a:t>
            </a:r>
            <a:r>
              <a:rPr lang="pt-BR" sz="1600" dirty="0" smtClean="0"/>
              <a:t>a mensagem de dados. Pode ser um computador, uma estação de trabalho (</a:t>
            </a:r>
            <a:r>
              <a:rPr lang="pt-BR" sz="1600" dirty="0" err="1" smtClean="0"/>
              <a:t>workstation</a:t>
            </a:r>
            <a:r>
              <a:rPr lang="pt-BR" sz="1600" dirty="0" smtClean="0"/>
              <a:t>), um telefone, uma câmera de vídeo e assim por diante.</a:t>
            </a:r>
          </a:p>
          <a:p>
            <a:endParaRPr lang="pt-BR" sz="1600" b="1" dirty="0" smtClean="0"/>
          </a:p>
        </p:txBody>
      </p:sp>
      <p:sp>
        <p:nvSpPr>
          <p:cNvPr id="2" name="Espaço Reservado para Rodapé 1"/>
          <p:cNvSpPr>
            <a:spLocks noGrp="1"/>
          </p:cNvSpPr>
          <p:nvPr>
            <p:ph type="ftr" idx="11"/>
          </p:nvPr>
        </p:nvSpPr>
        <p:spPr/>
        <p:txBody>
          <a:bodyPr/>
          <a:lstStyle/>
          <a:p>
            <a:r>
              <a:rPr lang="pt-BR" smtClean="0"/>
              <a:t>Aula 06 - Redes de Computadores</a:t>
            </a:r>
            <a:endParaRPr lang="pt-BR"/>
          </a:p>
        </p:txBody>
      </p:sp>
      <p:pic>
        <p:nvPicPr>
          <p:cNvPr id="7" name="Picture 2"/>
          <p:cNvPicPr>
            <a:picLocks noChangeAspect="1" noChangeArrowheads="1"/>
          </p:cNvPicPr>
          <p:nvPr/>
        </p:nvPicPr>
        <p:blipFill>
          <a:blip r:embed="rId2" cstate="print"/>
          <a:srcRect l="26782" t="49321" r="16785" b="12495"/>
          <a:stretch>
            <a:fillRect/>
          </a:stretch>
        </p:blipFill>
        <p:spPr bwMode="auto">
          <a:xfrm>
            <a:off x="999479" y="4175192"/>
            <a:ext cx="6726747" cy="223224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extLst>
      <p:ext uri="{BB962C8B-B14F-4D97-AF65-F5344CB8AC3E}">
        <p14:creationId xmlns:p14="http://schemas.microsoft.com/office/powerpoint/2010/main" val="3100904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a:xfrm>
            <a:off x="476653" y="437285"/>
            <a:ext cx="7772400" cy="1362075"/>
          </a:xfrm>
        </p:spPr>
        <p:txBody>
          <a:bodyPr/>
          <a:lstStyle/>
          <a:p>
            <a:pPr algn="l"/>
            <a:r>
              <a:rPr lang="pt-BR" altLang="pt-BR" sz="2000" b="1" dirty="0" smtClean="0">
                <a:solidFill>
                  <a:srgbClr val="FF0000"/>
                </a:solidFill>
                <a:latin typeface="+mn-lt"/>
              </a:rPr>
              <a:t>Redes de Computador</a:t>
            </a:r>
          </a:p>
        </p:txBody>
      </p:sp>
      <p:sp>
        <p:nvSpPr>
          <p:cNvPr id="6" name="Retângulo 5"/>
          <p:cNvSpPr/>
          <p:nvPr/>
        </p:nvSpPr>
        <p:spPr>
          <a:xfrm>
            <a:off x="236462" y="1003300"/>
            <a:ext cx="8784708" cy="3754874"/>
          </a:xfrm>
          <a:prstGeom prst="rect">
            <a:avLst/>
          </a:prstGeom>
        </p:spPr>
        <p:txBody>
          <a:bodyPr wrap="square">
            <a:spAutoFit/>
          </a:bodyPr>
          <a:lstStyle/>
          <a:p>
            <a:pPr algn="just"/>
            <a:r>
              <a:rPr lang="pt-BR" sz="1600" dirty="0" smtClean="0"/>
              <a:t>Um sistema básico de comunicação de dados é composto de cinco elementos (</a:t>
            </a:r>
            <a:r>
              <a:rPr lang="pt-BR" sz="1600" dirty="0" err="1" smtClean="0"/>
              <a:t>Forouzan</a:t>
            </a:r>
            <a:r>
              <a:rPr lang="pt-BR" sz="1600" dirty="0" smtClean="0"/>
              <a:t>,2006):</a:t>
            </a:r>
          </a:p>
          <a:p>
            <a:pPr algn="just"/>
            <a:endParaRPr lang="pt-BR" dirty="0" smtClean="0"/>
          </a:p>
          <a:p>
            <a:pPr algn="just"/>
            <a:r>
              <a:rPr lang="pt-BR" sz="1600" dirty="0" smtClean="0">
                <a:solidFill>
                  <a:srgbClr val="FF0000"/>
                </a:solidFill>
              </a:rPr>
              <a:t>3. </a:t>
            </a:r>
            <a:r>
              <a:rPr lang="pt-BR" sz="1600" b="1" dirty="0" smtClean="0">
                <a:solidFill>
                  <a:srgbClr val="FF0000"/>
                </a:solidFill>
              </a:rPr>
              <a:t>Receptor</a:t>
            </a:r>
            <a:r>
              <a:rPr lang="pt-BR" sz="1600" dirty="0" smtClean="0">
                <a:solidFill>
                  <a:srgbClr val="FF0000"/>
                </a:solidFill>
              </a:rPr>
              <a:t>. </a:t>
            </a:r>
            <a:r>
              <a:rPr lang="pt-BR" sz="1600" dirty="0" smtClean="0"/>
              <a:t>O receptor é o </a:t>
            </a:r>
            <a:r>
              <a:rPr lang="pt-BR" sz="1600" b="1" dirty="0" smtClean="0"/>
              <a:t>dispositivo que recebe a mensagem</a:t>
            </a:r>
            <a:r>
              <a:rPr lang="pt-BR" sz="1600" dirty="0" smtClean="0"/>
              <a:t>. Pode ser um computador, uma estação de trabalho, um telefone, uma câmera de vídeo e assim por diante. </a:t>
            </a:r>
          </a:p>
          <a:p>
            <a:pPr algn="just"/>
            <a:endParaRPr lang="pt-BR" sz="1600" dirty="0" smtClean="0"/>
          </a:p>
          <a:p>
            <a:pPr algn="just"/>
            <a:r>
              <a:rPr lang="pt-BR" sz="1600" dirty="0" smtClean="0">
                <a:solidFill>
                  <a:srgbClr val="FF0000"/>
                </a:solidFill>
              </a:rPr>
              <a:t>4. </a:t>
            </a:r>
            <a:r>
              <a:rPr lang="pt-BR" sz="1600" b="1" dirty="0" smtClean="0">
                <a:solidFill>
                  <a:srgbClr val="FF0000"/>
                </a:solidFill>
              </a:rPr>
              <a:t>Meio</a:t>
            </a:r>
            <a:r>
              <a:rPr lang="pt-BR" sz="1600" dirty="0" smtClean="0">
                <a:solidFill>
                  <a:srgbClr val="FF0000"/>
                </a:solidFill>
              </a:rPr>
              <a:t>. </a:t>
            </a:r>
            <a:r>
              <a:rPr lang="pt-BR" sz="1600" dirty="0" smtClean="0"/>
              <a:t>O meio de transmissão é o </a:t>
            </a:r>
            <a:r>
              <a:rPr lang="pt-BR" sz="1600" b="1" dirty="0" smtClean="0"/>
              <a:t>caminho físico </a:t>
            </a:r>
            <a:r>
              <a:rPr lang="pt-BR" sz="1600" dirty="0" smtClean="0"/>
              <a:t>por onde viaja uma mensagem originada no transmissor e dirigida ao receptor. Pode ser um par trançado, cabo coaxial, fibra óptica ou ondas de rádio (</a:t>
            </a:r>
            <a:r>
              <a:rPr lang="pt-BR" sz="1600" dirty="0" err="1" smtClean="0"/>
              <a:t>microondas</a:t>
            </a:r>
            <a:r>
              <a:rPr lang="pt-BR" sz="1600" dirty="0" smtClean="0"/>
              <a:t> terrestre ou via satélite).</a:t>
            </a:r>
          </a:p>
          <a:p>
            <a:pPr algn="just"/>
            <a:endParaRPr lang="pt-BR" sz="1600" dirty="0" smtClean="0"/>
          </a:p>
          <a:p>
            <a:pPr algn="just"/>
            <a:r>
              <a:rPr lang="pt-BR" sz="1600" dirty="0" smtClean="0">
                <a:solidFill>
                  <a:srgbClr val="FF0000"/>
                </a:solidFill>
              </a:rPr>
              <a:t>5. </a:t>
            </a:r>
            <a:r>
              <a:rPr lang="pt-BR" sz="1600" b="1" dirty="0" smtClean="0">
                <a:solidFill>
                  <a:srgbClr val="FF0000"/>
                </a:solidFill>
              </a:rPr>
              <a:t>Protocolo</a:t>
            </a:r>
            <a:r>
              <a:rPr lang="pt-BR" sz="1600" dirty="0" smtClean="0">
                <a:solidFill>
                  <a:srgbClr val="FF0000"/>
                </a:solidFill>
              </a:rPr>
              <a:t>. </a:t>
            </a:r>
            <a:r>
              <a:rPr lang="pt-BR" sz="1600" dirty="0" smtClean="0"/>
              <a:t>Um protocolo é um </a:t>
            </a:r>
            <a:r>
              <a:rPr lang="pt-BR" sz="1600" b="1" dirty="0" smtClean="0"/>
              <a:t>conjunto de regras </a:t>
            </a:r>
            <a:r>
              <a:rPr lang="pt-BR" sz="1600" dirty="0" smtClean="0"/>
              <a:t>que governa a comunicação de dados. Ele representa um acordo entre os dispositivos que se comunicam. Sem um protocolo, dois dispositivos podem estar conectados, mas sem comunicação entre si. Por exemplo, uma pessoa que fala apenas o francês dificilmente compreenderá o que diz outra pessoa que só fala o japonês.</a:t>
            </a:r>
            <a:endParaRPr lang="pt-BR" sz="1600" dirty="0"/>
          </a:p>
        </p:txBody>
      </p:sp>
      <p:sp>
        <p:nvSpPr>
          <p:cNvPr id="2" name="Espaço Reservado para Rodapé 1"/>
          <p:cNvSpPr>
            <a:spLocks noGrp="1"/>
          </p:cNvSpPr>
          <p:nvPr>
            <p:ph type="ftr" idx="11"/>
          </p:nvPr>
        </p:nvSpPr>
        <p:spPr>
          <a:xfrm>
            <a:off x="5353453" y="6277534"/>
            <a:ext cx="2895600" cy="457200"/>
          </a:xfrm>
        </p:spPr>
        <p:txBody>
          <a:bodyPr/>
          <a:lstStyle/>
          <a:p>
            <a:r>
              <a:rPr lang="pt-BR" dirty="0" smtClean="0"/>
              <a:t>Aula 06 - Redes de Computadores</a:t>
            </a:r>
            <a:endParaRPr lang="pt-BR" dirty="0"/>
          </a:p>
        </p:txBody>
      </p:sp>
      <p:pic>
        <p:nvPicPr>
          <p:cNvPr id="7" name="Picture 2"/>
          <p:cNvPicPr>
            <a:picLocks noChangeAspect="1" noChangeArrowheads="1"/>
          </p:cNvPicPr>
          <p:nvPr/>
        </p:nvPicPr>
        <p:blipFill>
          <a:blip r:embed="rId2" cstate="print"/>
          <a:srcRect l="26782" t="49321" r="16785" b="12495"/>
          <a:stretch>
            <a:fillRect/>
          </a:stretch>
        </p:blipFill>
        <p:spPr bwMode="auto">
          <a:xfrm>
            <a:off x="1712694" y="4450705"/>
            <a:ext cx="6411137" cy="212751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extLst>
      <p:ext uri="{BB962C8B-B14F-4D97-AF65-F5344CB8AC3E}">
        <p14:creationId xmlns:p14="http://schemas.microsoft.com/office/powerpoint/2010/main" val="2175215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2655887" y="1800532"/>
            <a:ext cx="6019800" cy="2209800"/>
          </a:xfrm>
          <a:prstGeom prst="rect">
            <a:avLst/>
          </a:prstGeom>
          <a:noFill/>
          <a:ln>
            <a:noFill/>
          </a:ln>
        </p:spPr>
        <p:txBody>
          <a:bodyPr spcFirstLastPara="1" wrap="square" lIns="91425" tIns="45700" rIns="91425" bIns="45700" anchor="ctr" anchorCtr="0">
            <a:noAutofit/>
          </a:bodyPr>
          <a:lstStyle/>
          <a:p>
            <a:r>
              <a:rPr lang="en-US" sz="3200" b="0" i="0" u="none" dirty="0" smtClean="0">
                <a:solidFill>
                  <a:schemeClr val="lt1"/>
                </a:solidFill>
                <a:latin typeface="Arial"/>
                <a:ea typeface="Arial"/>
                <a:cs typeface="Arial"/>
                <a:sym typeface="Arial"/>
              </a:rPr>
              <a:t> </a:t>
            </a:r>
            <a:r>
              <a:rPr lang="pt-BR" altLang="pt-BR" sz="2400" b="1" dirty="0">
                <a:solidFill>
                  <a:schemeClr val="bg1"/>
                </a:solidFill>
              </a:rPr>
              <a:t>Porque ligar computadores em rede?</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13</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983869756"/>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Espaço Reservado para Conteúdo 2"/>
          <p:cNvSpPr>
            <a:spLocks noGrp="1"/>
          </p:cNvSpPr>
          <p:nvPr>
            <p:ph type="body" idx="1"/>
          </p:nvPr>
        </p:nvSpPr>
        <p:spPr>
          <a:xfrm>
            <a:off x="572187" y="4257841"/>
            <a:ext cx="7772400" cy="1500187"/>
          </a:xfrm>
        </p:spPr>
        <p:txBody>
          <a:bodyPr/>
          <a:lstStyle/>
          <a:p>
            <a:pPr marL="0" indent="0"/>
            <a:r>
              <a:rPr lang="pt-BR" altLang="pt-BR" sz="2000" b="1" dirty="0" smtClean="0">
                <a:latin typeface="Bookman Old Style" panose="02050604050505020204" pitchFamily="18" charset="0"/>
              </a:rPr>
              <a:t>Compartilhar arquivos;</a:t>
            </a:r>
          </a:p>
          <a:p>
            <a:pPr marL="0" indent="0"/>
            <a:endParaRPr lang="pt-BR" altLang="pt-BR" sz="2000" b="1" dirty="0" smtClean="0">
              <a:latin typeface="Bookman Old Style" panose="02050604050505020204" pitchFamily="18" charset="0"/>
            </a:endParaRPr>
          </a:p>
          <a:p>
            <a:pPr marL="0" indent="0"/>
            <a:r>
              <a:rPr lang="pt-BR" altLang="pt-BR" sz="2000" b="1" dirty="0" smtClean="0">
                <a:latin typeface="Bookman Old Style" panose="02050604050505020204" pitchFamily="18" charset="0"/>
              </a:rPr>
              <a:t>Compartilhar periféricos</a:t>
            </a:r>
          </a:p>
          <a:p>
            <a:pPr marL="0" indent="0"/>
            <a:endParaRPr lang="pt-BR" altLang="pt-BR" sz="2000" b="1" dirty="0" smtClean="0">
              <a:latin typeface="Bookman Old Style" panose="02050604050505020204" pitchFamily="18" charset="0"/>
            </a:endParaRPr>
          </a:p>
          <a:p>
            <a:pPr marL="0" indent="0"/>
            <a:r>
              <a:rPr lang="pt-BR" altLang="pt-BR" sz="2000" b="1" dirty="0" smtClean="0">
                <a:latin typeface="Bookman Old Style" panose="02050604050505020204" pitchFamily="18" charset="0"/>
              </a:rPr>
              <a:t>Enviar/receber mensagens;</a:t>
            </a:r>
          </a:p>
          <a:p>
            <a:pPr marL="0" indent="0"/>
            <a:endParaRPr lang="pt-BR" altLang="pt-BR" sz="2000" b="1" dirty="0" smtClean="0">
              <a:latin typeface="Bookman Old Style" panose="02050604050505020204" pitchFamily="18" charset="0"/>
            </a:endParaRPr>
          </a:p>
          <a:p>
            <a:pPr marL="0" indent="0"/>
            <a:r>
              <a:rPr lang="pt-BR" altLang="pt-BR" sz="2000" b="1" dirty="0" smtClean="0">
                <a:latin typeface="Bookman Old Style" panose="02050604050505020204" pitchFamily="18" charset="0"/>
              </a:rPr>
              <a:t>Compartilhar conexão com a Internet;</a:t>
            </a:r>
          </a:p>
          <a:p>
            <a:pPr marL="0" indent="0"/>
            <a:endParaRPr lang="pt-BR" altLang="pt-BR" sz="2000" b="1" dirty="0" smtClean="0">
              <a:latin typeface="Bookman Old Style" panose="02050604050505020204" pitchFamily="18" charset="0"/>
            </a:endParaRPr>
          </a:p>
          <a:p>
            <a:pPr marL="0" indent="0"/>
            <a:r>
              <a:rPr lang="pt-BR" altLang="pt-BR" sz="2000" b="1" dirty="0" smtClean="0">
                <a:latin typeface="Bookman Old Style" panose="02050604050505020204" pitchFamily="18" charset="0"/>
              </a:rPr>
              <a:t>Jogar em rede;</a:t>
            </a:r>
          </a:p>
          <a:p>
            <a:pPr marL="0" indent="0"/>
            <a:endParaRPr lang="pt-BR" altLang="pt-BR" sz="2000" b="1" dirty="0" smtClean="0">
              <a:latin typeface="Bookman Old Style" panose="02050604050505020204" pitchFamily="18" charset="0"/>
            </a:endParaRPr>
          </a:p>
          <a:p>
            <a:pPr marL="0" indent="0"/>
            <a:r>
              <a:rPr lang="pt-BR" altLang="pt-BR" sz="2000" b="1" dirty="0" smtClean="0">
                <a:latin typeface="Bookman Old Style" panose="02050604050505020204" pitchFamily="18" charset="0"/>
              </a:rPr>
              <a:t>Informação</a:t>
            </a:r>
          </a:p>
        </p:txBody>
      </p:sp>
      <p:sp>
        <p:nvSpPr>
          <p:cNvPr id="5" name="Título 1"/>
          <p:cNvSpPr txBox="1">
            <a:spLocks/>
          </p:cNvSpPr>
          <p:nvPr/>
        </p:nvSpPr>
        <p:spPr bwMode="auto">
          <a:xfrm>
            <a:off x="457200" y="600637"/>
            <a:ext cx="8229600" cy="4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pt-BR" altLang="pt-BR" sz="2000" b="1" dirty="0" smtClean="0">
                <a:solidFill>
                  <a:srgbClr val="FF0000"/>
                </a:solidFill>
                <a:latin typeface="+mn-lt"/>
              </a:rPr>
              <a:t>Porque ligar computadores em rede?</a:t>
            </a:r>
          </a:p>
        </p:txBody>
      </p:sp>
      <p:pic>
        <p:nvPicPr>
          <p:cNvPr id="6"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pic>
        <p:nvPicPr>
          <p:cNvPr id="2" name="Imagem 1"/>
          <p:cNvPicPr>
            <a:picLocks noChangeAspect="1"/>
          </p:cNvPicPr>
          <p:nvPr/>
        </p:nvPicPr>
        <p:blipFill>
          <a:blip r:embed="rId3"/>
          <a:stretch>
            <a:fillRect/>
          </a:stretch>
        </p:blipFill>
        <p:spPr>
          <a:xfrm>
            <a:off x="4829029" y="1673381"/>
            <a:ext cx="3857771" cy="1258457"/>
          </a:xfrm>
          <a:prstGeom prst="rect">
            <a:avLst/>
          </a:prstGeom>
        </p:spPr>
      </p:pic>
    </p:spTree>
    <p:extLst>
      <p:ext uri="{BB962C8B-B14F-4D97-AF65-F5344CB8AC3E}">
        <p14:creationId xmlns:p14="http://schemas.microsoft.com/office/powerpoint/2010/main" val="3957236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2655887" y="1800532"/>
            <a:ext cx="6019800" cy="2209800"/>
          </a:xfrm>
          <a:prstGeom prst="rect">
            <a:avLst/>
          </a:prstGeom>
          <a:noFill/>
          <a:ln>
            <a:noFill/>
          </a:ln>
        </p:spPr>
        <p:txBody>
          <a:bodyPr spcFirstLastPara="1" wrap="square" lIns="91425" tIns="45700" rIns="91425" bIns="45700" anchor="ctr" anchorCtr="0">
            <a:noAutofit/>
          </a:bodyPr>
          <a:lstStyle/>
          <a:p>
            <a:r>
              <a:rPr lang="en-US" sz="3200" b="0" i="0" u="none" dirty="0" smtClean="0">
                <a:solidFill>
                  <a:schemeClr val="lt1"/>
                </a:solidFill>
                <a:latin typeface="Arial"/>
                <a:ea typeface="Arial"/>
                <a:cs typeface="Arial"/>
                <a:sym typeface="Arial"/>
              </a:rPr>
              <a:t> </a:t>
            </a:r>
            <a:r>
              <a:rPr lang="pt-BR" altLang="pt-BR" sz="2400" b="1" dirty="0">
                <a:solidFill>
                  <a:schemeClr val="bg1"/>
                </a:solidFill>
              </a:rPr>
              <a:t>Histórico Redes de Computador</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15</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4109567805"/>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Espaço Reservado para Conteúdo 2"/>
          <p:cNvSpPr>
            <a:spLocks noGrp="1"/>
          </p:cNvSpPr>
          <p:nvPr>
            <p:ph type="body" idx="1"/>
          </p:nvPr>
        </p:nvSpPr>
        <p:spPr>
          <a:xfrm>
            <a:off x="252484" y="4544444"/>
            <a:ext cx="5083791" cy="1500187"/>
          </a:xfrm>
        </p:spPr>
        <p:txBody>
          <a:bodyPr/>
          <a:lstStyle/>
          <a:p>
            <a:pPr marL="0" indent="0" algn="just">
              <a:buNone/>
            </a:pPr>
            <a:r>
              <a:rPr lang="pt-BR" altLang="pt-BR" sz="1800" dirty="0" smtClean="0">
                <a:latin typeface="+mn-lt"/>
              </a:rPr>
              <a:t>1. Surgiram da necessidade de </a:t>
            </a:r>
            <a:r>
              <a:rPr lang="pt-BR" altLang="pt-BR" sz="1800" b="1" dirty="0" smtClean="0">
                <a:latin typeface="+mn-lt"/>
              </a:rPr>
              <a:t>compartilhar informações</a:t>
            </a:r>
            <a:r>
              <a:rPr lang="pt-BR" altLang="pt-BR" sz="1800" dirty="0" smtClean="0">
                <a:latin typeface="+mn-lt"/>
              </a:rPr>
              <a:t> e periféricos em tempo real; </a:t>
            </a:r>
          </a:p>
          <a:p>
            <a:pPr marL="0" indent="0" algn="just">
              <a:buNone/>
            </a:pPr>
            <a:r>
              <a:rPr lang="pt-BR" altLang="pt-BR" sz="1800" dirty="0" smtClean="0">
                <a:latin typeface="+mn-lt"/>
              </a:rPr>
              <a:t>2. </a:t>
            </a:r>
            <a:r>
              <a:rPr lang="pt-BR" altLang="pt-BR" sz="1800" b="1" dirty="0" smtClean="0">
                <a:latin typeface="+mn-lt"/>
              </a:rPr>
              <a:t>Aumentar a produtividade </a:t>
            </a:r>
            <a:r>
              <a:rPr lang="pt-BR" altLang="pt-BR" sz="1800" dirty="0" smtClean="0">
                <a:latin typeface="+mn-lt"/>
              </a:rPr>
              <a:t>dos usuários; </a:t>
            </a:r>
          </a:p>
          <a:p>
            <a:pPr marL="0" indent="0" algn="just">
              <a:buNone/>
            </a:pPr>
            <a:r>
              <a:rPr lang="pt-BR" altLang="pt-BR" sz="1800" dirty="0" smtClean="0">
                <a:latin typeface="+mn-lt"/>
              </a:rPr>
              <a:t>3. Antes do surgimento das redes os </a:t>
            </a:r>
            <a:r>
              <a:rPr lang="pt-BR" altLang="pt-BR" sz="1800" b="1" dirty="0" smtClean="0">
                <a:latin typeface="+mn-lt"/>
              </a:rPr>
              <a:t>computadores operavam isoladamente</a:t>
            </a:r>
            <a:r>
              <a:rPr lang="pt-BR" altLang="pt-BR" sz="1800" dirty="0" smtClean="0">
                <a:latin typeface="+mn-lt"/>
              </a:rPr>
              <a:t>; </a:t>
            </a:r>
          </a:p>
          <a:p>
            <a:pPr marL="0" indent="0" algn="just">
              <a:buNone/>
            </a:pPr>
            <a:r>
              <a:rPr lang="pt-BR" altLang="pt-BR" sz="1800" dirty="0" smtClean="0">
                <a:latin typeface="+mn-lt"/>
              </a:rPr>
              <a:t>4. Surgiram nos Estados Unidos na década de </a:t>
            </a:r>
            <a:r>
              <a:rPr lang="pt-BR" altLang="pt-BR" sz="1800" b="1" dirty="0" smtClean="0">
                <a:latin typeface="+mn-lt"/>
              </a:rPr>
              <a:t>40</a:t>
            </a:r>
            <a:r>
              <a:rPr lang="pt-BR" altLang="pt-BR" sz="1800" dirty="0" smtClean="0">
                <a:latin typeface="+mn-lt"/>
              </a:rPr>
              <a:t>. Seu ápice ocorreu na </a:t>
            </a:r>
            <a:r>
              <a:rPr lang="pt-BR" altLang="pt-BR" sz="1800" b="1" dirty="0" smtClean="0">
                <a:latin typeface="+mn-lt"/>
              </a:rPr>
              <a:t>década de 60 </a:t>
            </a:r>
            <a:r>
              <a:rPr lang="pt-BR" altLang="pt-BR" sz="1800" dirty="0" smtClean="0">
                <a:latin typeface="+mn-lt"/>
              </a:rPr>
              <a:t>quando a </a:t>
            </a:r>
            <a:r>
              <a:rPr lang="pt-BR" altLang="pt-BR" sz="1800" b="1" dirty="0" smtClean="0">
                <a:latin typeface="+mn-lt"/>
              </a:rPr>
              <a:t>ARPA</a:t>
            </a:r>
            <a:r>
              <a:rPr lang="pt-BR" altLang="pt-BR" sz="1800" dirty="0" smtClean="0">
                <a:latin typeface="+mn-lt"/>
              </a:rPr>
              <a:t> (</a:t>
            </a:r>
            <a:r>
              <a:rPr lang="pt-BR" altLang="pt-BR" sz="1800" dirty="0" err="1" smtClean="0">
                <a:latin typeface="+mn-lt"/>
              </a:rPr>
              <a:t>Department</a:t>
            </a:r>
            <a:r>
              <a:rPr lang="pt-BR" altLang="pt-BR" sz="1800" dirty="0" smtClean="0">
                <a:latin typeface="+mn-lt"/>
              </a:rPr>
              <a:t> </a:t>
            </a:r>
            <a:r>
              <a:rPr lang="pt-BR" altLang="pt-BR" sz="1800" dirty="0" err="1" smtClean="0">
                <a:latin typeface="+mn-lt"/>
              </a:rPr>
              <a:t>of</a:t>
            </a:r>
            <a:r>
              <a:rPr lang="pt-BR" altLang="pt-BR" sz="1800" dirty="0" smtClean="0">
                <a:latin typeface="+mn-lt"/>
              </a:rPr>
              <a:t> </a:t>
            </a:r>
            <a:r>
              <a:rPr lang="pt-BR" altLang="pt-BR" sz="1800" dirty="0" err="1" smtClean="0">
                <a:latin typeface="+mn-lt"/>
              </a:rPr>
              <a:t>Defense’s</a:t>
            </a:r>
            <a:r>
              <a:rPr lang="pt-BR" altLang="pt-BR" sz="1800" dirty="0" smtClean="0">
                <a:latin typeface="+mn-lt"/>
              </a:rPr>
              <a:t> </a:t>
            </a:r>
            <a:r>
              <a:rPr lang="pt-BR" altLang="pt-BR" sz="1800" dirty="0" err="1" smtClean="0">
                <a:latin typeface="+mn-lt"/>
              </a:rPr>
              <a:t>Advanced</a:t>
            </a:r>
            <a:r>
              <a:rPr lang="pt-BR" altLang="pt-BR" sz="1800" dirty="0" smtClean="0">
                <a:latin typeface="+mn-lt"/>
              </a:rPr>
              <a:t> </a:t>
            </a:r>
            <a:r>
              <a:rPr lang="pt-BR" altLang="pt-BR" sz="1800" dirty="0" err="1" smtClean="0">
                <a:latin typeface="+mn-lt"/>
              </a:rPr>
              <a:t>Reserch</a:t>
            </a:r>
            <a:r>
              <a:rPr lang="pt-BR" altLang="pt-BR" sz="1800" dirty="0" smtClean="0">
                <a:latin typeface="+mn-lt"/>
              </a:rPr>
              <a:t> </a:t>
            </a:r>
            <a:r>
              <a:rPr lang="pt-BR" altLang="pt-BR" sz="1800" dirty="0" err="1" smtClean="0">
                <a:latin typeface="+mn-lt"/>
              </a:rPr>
              <a:t>Projects</a:t>
            </a:r>
            <a:r>
              <a:rPr lang="pt-BR" altLang="pt-BR" sz="1800" dirty="0" smtClean="0">
                <a:latin typeface="+mn-lt"/>
              </a:rPr>
              <a:t> </a:t>
            </a:r>
            <a:r>
              <a:rPr lang="pt-BR" altLang="pt-BR" sz="1800" dirty="0" err="1" smtClean="0">
                <a:latin typeface="+mn-lt"/>
              </a:rPr>
              <a:t>Agency</a:t>
            </a:r>
            <a:r>
              <a:rPr lang="pt-BR" altLang="pt-BR" sz="1800" dirty="0" smtClean="0">
                <a:latin typeface="+mn-lt"/>
              </a:rPr>
              <a:t>) começou a consolidar uma rede experimental de computadores de longa distancia chamada </a:t>
            </a:r>
            <a:r>
              <a:rPr lang="pt-BR" altLang="pt-BR" sz="1800" b="1" dirty="0" err="1" smtClean="0">
                <a:latin typeface="+mn-lt"/>
              </a:rPr>
              <a:t>ARPANet</a:t>
            </a:r>
            <a:r>
              <a:rPr lang="pt-BR" altLang="pt-BR" sz="1800" dirty="0" smtClean="0">
                <a:latin typeface="+mn-lt"/>
              </a:rPr>
              <a:t>; </a:t>
            </a:r>
          </a:p>
          <a:p>
            <a:pPr marL="0" indent="0" algn="just">
              <a:buNone/>
            </a:pPr>
            <a:r>
              <a:rPr lang="pt-BR" altLang="pt-BR" sz="1800" dirty="0" smtClean="0">
                <a:latin typeface="+mn-lt"/>
              </a:rPr>
              <a:t>5.Logo após foi desenvolvido o </a:t>
            </a:r>
            <a:r>
              <a:rPr lang="pt-BR" altLang="pt-BR" sz="1800" b="1" dirty="0" smtClean="0">
                <a:latin typeface="+mn-lt"/>
              </a:rPr>
              <a:t>protocolo</a:t>
            </a:r>
            <a:r>
              <a:rPr lang="pt-BR" altLang="pt-BR" sz="1800" dirty="0" smtClean="0">
                <a:latin typeface="+mn-lt"/>
              </a:rPr>
              <a:t> TCP/IP e suas quatro camadas (Aplicação, transporte, internet e rede).</a:t>
            </a:r>
          </a:p>
        </p:txBody>
      </p:sp>
      <p:sp>
        <p:nvSpPr>
          <p:cNvPr id="5" name="Título 1"/>
          <p:cNvSpPr txBox="1">
            <a:spLocks/>
          </p:cNvSpPr>
          <p:nvPr/>
        </p:nvSpPr>
        <p:spPr bwMode="auto">
          <a:xfrm>
            <a:off x="457200" y="764704"/>
            <a:ext cx="8229600" cy="43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gn="l"/>
            <a:r>
              <a:rPr lang="pt-BR" altLang="pt-BR" sz="2000" b="1" dirty="0" smtClean="0">
                <a:solidFill>
                  <a:srgbClr val="FF0000"/>
                </a:solidFill>
                <a:latin typeface="+mn-lt"/>
              </a:rPr>
              <a:t>Histórico Redes de Computador</a:t>
            </a:r>
          </a:p>
        </p:txBody>
      </p:sp>
      <p:pic>
        <p:nvPicPr>
          <p:cNvPr id="6"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pic>
        <p:nvPicPr>
          <p:cNvPr id="2" name="Imagem 1"/>
          <p:cNvPicPr>
            <a:picLocks noChangeAspect="1"/>
          </p:cNvPicPr>
          <p:nvPr/>
        </p:nvPicPr>
        <p:blipFill>
          <a:blip r:embed="rId3"/>
          <a:stretch>
            <a:fillRect/>
          </a:stretch>
        </p:blipFill>
        <p:spPr>
          <a:xfrm>
            <a:off x="5423890" y="1612803"/>
            <a:ext cx="3497859" cy="2128834"/>
          </a:xfrm>
          <a:prstGeom prst="rect">
            <a:avLst/>
          </a:prstGeom>
        </p:spPr>
      </p:pic>
      <p:pic>
        <p:nvPicPr>
          <p:cNvPr id="7" name="Imagem 6"/>
          <p:cNvPicPr>
            <a:picLocks noChangeAspect="1"/>
          </p:cNvPicPr>
          <p:nvPr/>
        </p:nvPicPr>
        <p:blipFill>
          <a:blip r:embed="rId4"/>
          <a:stretch>
            <a:fillRect/>
          </a:stretch>
        </p:blipFill>
        <p:spPr>
          <a:xfrm>
            <a:off x="5741993" y="4157837"/>
            <a:ext cx="3006613" cy="1560575"/>
          </a:xfrm>
          <a:prstGeom prst="rect">
            <a:avLst/>
          </a:prstGeom>
        </p:spPr>
      </p:pic>
    </p:spTree>
    <p:extLst>
      <p:ext uri="{BB962C8B-B14F-4D97-AF65-F5344CB8AC3E}">
        <p14:creationId xmlns:p14="http://schemas.microsoft.com/office/powerpoint/2010/main" val="15550518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3543300" y="1704998"/>
            <a:ext cx="4331458" cy="2209800"/>
          </a:xfrm>
          <a:prstGeom prst="rect">
            <a:avLst/>
          </a:prstGeom>
          <a:noFill/>
          <a:ln>
            <a:noFill/>
          </a:ln>
        </p:spPr>
        <p:txBody>
          <a:bodyPr spcFirstLastPara="1" wrap="square" lIns="91425" tIns="45700" rIns="91425" bIns="45700" anchor="ctr" anchorCtr="0">
            <a:noAutofit/>
          </a:bodyPr>
          <a:lstStyle/>
          <a:p>
            <a:r>
              <a:rPr lang="en-US" sz="3200" b="0" i="0" u="none" dirty="0" smtClean="0">
                <a:solidFill>
                  <a:schemeClr val="lt1"/>
                </a:solidFill>
                <a:latin typeface="Arial"/>
                <a:ea typeface="Arial"/>
                <a:cs typeface="Arial"/>
                <a:sym typeface="Arial"/>
              </a:rPr>
              <a:t> </a:t>
            </a:r>
            <a:r>
              <a:rPr lang="pt-BR" altLang="pt-BR" sz="2400" b="1" dirty="0">
                <a:solidFill>
                  <a:schemeClr val="bg1"/>
                </a:solidFill>
              </a:rPr>
              <a:t>Classificação das redes</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17</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3050247511"/>
      </p:ext>
    </p:extLst>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23528" y="653653"/>
            <a:ext cx="7772400" cy="1362075"/>
          </a:xfrm>
        </p:spPr>
        <p:txBody>
          <a:bodyPr/>
          <a:lstStyle/>
          <a:p>
            <a:pPr algn="l" eaLnBrk="1" hangingPunct="1"/>
            <a:r>
              <a:rPr lang="pt-BR" altLang="pt-BR" sz="2000" b="1" dirty="0" smtClean="0">
                <a:solidFill>
                  <a:srgbClr val="FF0000"/>
                </a:solidFill>
                <a:latin typeface="+mn-lt"/>
              </a:rPr>
              <a:t>Classificação das redes</a:t>
            </a:r>
          </a:p>
        </p:txBody>
      </p:sp>
      <p:sp>
        <p:nvSpPr>
          <p:cNvPr id="2" name="Retângulo 1"/>
          <p:cNvSpPr/>
          <p:nvPr/>
        </p:nvSpPr>
        <p:spPr>
          <a:xfrm>
            <a:off x="323528" y="1334690"/>
            <a:ext cx="8538666" cy="3170099"/>
          </a:xfrm>
          <a:prstGeom prst="rect">
            <a:avLst/>
          </a:prstGeom>
        </p:spPr>
        <p:txBody>
          <a:bodyPr wrap="square">
            <a:spAutoFit/>
          </a:bodyPr>
          <a:lstStyle/>
          <a:p>
            <a:pPr algn="just">
              <a:lnSpc>
                <a:spcPct val="200000"/>
              </a:lnSpc>
              <a:spcAft>
                <a:spcPts val="1000"/>
              </a:spcAft>
            </a:pPr>
            <a:r>
              <a:rPr lang="pt-BR" sz="2000" dirty="0">
                <a:latin typeface="+mn-lt"/>
                <a:ea typeface="Calibri" panose="020F0502020204030204" pitchFamily="34" charset="0"/>
                <a:cs typeface="Times New Roman" panose="02020603050405020304" pitchFamily="18" charset="0"/>
              </a:rPr>
              <a:t>As redes de computadores podem ser caracterizadas de diversas maneiras, uma vez </a:t>
            </a:r>
            <a:r>
              <a:rPr lang="pt-BR" sz="2000" dirty="0" smtClean="0">
                <a:latin typeface="+mn-lt"/>
                <a:ea typeface="Calibri" panose="020F0502020204030204" pitchFamily="34" charset="0"/>
                <a:cs typeface="Times New Roman" panose="02020603050405020304" pitchFamily="18" charset="0"/>
              </a:rPr>
              <a:t>que temos </a:t>
            </a:r>
            <a:r>
              <a:rPr lang="pt-BR" sz="2000" b="1" dirty="0">
                <a:latin typeface="+mn-lt"/>
                <a:ea typeface="Calibri" panose="020F0502020204030204" pitchFamily="34" charset="0"/>
                <a:cs typeface="Times New Roman" panose="02020603050405020304" pitchFamily="18" charset="0"/>
              </a:rPr>
              <a:t>diferentes tipos de re</a:t>
            </a:r>
            <a:r>
              <a:rPr lang="pt-BR" sz="2000" dirty="0">
                <a:latin typeface="+mn-lt"/>
                <a:ea typeface="Calibri" panose="020F0502020204030204" pitchFamily="34" charset="0"/>
                <a:cs typeface="Times New Roman" panose="02020603050405020304" pitchFamily="18" charset="0"/>
              </a:rPr>
              <a:t>des que podem ser caracterizadas de acordo com a sua </a:t>
            </a:r>
            <a:r>
              <a:rPr lang="pt-BR" sz="2000" b="1" dirty="0">
                <a:latin typeface="+mn-lt"/>
                <a:ea typeface="Calibri" panose="020F0502020204030204" pitchFamily="34" charset="0"/>
                <a:cs typeface="Times New Roman" panose="02020603050405020304" pitchFamily="18" charset="0"/>
              </a:rPr>
              <a:t>dimensão</a:t>
            </a:r>
            <a:r>
              <a:rPr lang="pt-BR" sz="2000" dirty="0">
                <a:latin typeface="+mn-lt"/>
                <a:ea typeface="Calibri" panose="020F0502020204030204" pitchFamily="34" charset="0"/>
                <a:cs typeface="Times New Roman" panose="02020603050405020304" pitchFamily="18" charset="0"/>
              </a:rPr>
              <a:t>, </a:t>
            </a:r>
            <a:r>
              <a:rPr lang="pt-BR" sz="2000" b="1" dirty="0">
                <a:latin typeface="+mn-lt"/>
                <a:ea typeface="Calibri" panose="020F0502020204030204" pitchFamily="34" charset="0"/>
                <a:cs typeface="Times New Roman" panose="02020603050405020304" pitchFamily="18" charset="0"/>
              </a:rPr>
              <a:t>velocidade</a:t>
            </a:r>
            <a:r>
              <a:rPr lang="pt-BR" sz="2000" dirty="0">
                <a:latin typeface="+mn-lt"/>
                <a:ea typeface="Calibri" panose="020F0502020204030204" pitchFamily="34" charset="0"/>
                <a:cs typeface="Times New Roman" panose="02020603050405020304" pitchFamily="18" charset="0"/>
              </a:rPr>
              <a:t> de transferência de dados e a sua extensão.  A seguir descreveremos os principais tipos:</a:t>
            </a:r>
            <a:endParaRPr lang="pt-BR" sz="2000" dirty="0">
              <a:effectLst/>
              <a:latin typeface="+mn-lt"/>
              <a:ea typeface="Calibri" panose="020F0502020204030204" pitchFamily="34" charset="0"/>
              <a:cs typeface="Times New Roman" panose="02020603050405020304" pitchFamily="18" charset="0"/>
            </a:endParaRPr>
          </a:p>
        </p:txBody>
      </p:sp>
      <p:pic>
        <p:nvPicPr>
          <p:cNvPr id="5"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38216400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23528" y="653653"/>
            <a:ext cx="7772400" cy="1362075"/>
          </a:xfrm>
        </p:spPr>
        <p:txBody>
          <a:bodyPr/>
          <a:lstStyle/>
          <a:p>
            <a:pPr algn="l" eaLnBrk="1" hangingPunct="1"/>
            <a:r>
              <a:rPr lang="pt-BR" altLang="pt-BR" sz="2800" b="1" dirty="0" smtClean="0">
                <a:solidFill>
                  <a:srgbClr val="FF0000"/>
                </a:solidFill>
                <a:latin typeface="Bookman Old Style" panose="02050604050505020204" pitchFamily="18" charset="0"/>
              </a:rPr>
              <a:t>Classificação das redes</a:t>
            </a:r>
          </a:p>
        </p:txBody>
      </p:sp>
      <p:sp>
        <p:nvSpPr>
          <p:cNvPr id="32772" name="Rectangle 3"/>
          <p:cNvSpPr>
            <a:spLocks noGrp="1" noChangeArrowheads="1"/>
          </p:cNvSpPr>
          <p:nvPr>
            <p:ph type="body" idx="1"/>
          </p:nvPr>
        </p:nvSpPr>
        <p:spPr>
          <a:xfrm>
            <a:off x="323528" y="1477392"/>
            <a:ext cx="4562372" cy="4771008"/>
          </a:xfrm>
        </p:spPr>
        <p:txBody>
          <a:bodyPr rtlCol="0">
            <a:normAutofit fontScale="40000" lnSpcReduction="20000"/>
          </a:bodyPr>
          <a:lstStyle/>
          <a:p>
            <a:pPr algn="just" eaLnBrk="1" fontAlgn="auto" hangingPunct="1">
              <a:lnSpc>
                <a:spcPct val="120000"/>
              </a:lnSpc>
              <a:spcAft>
                <a:spcPts val="0"/>
              </a:spcAft>
              <a:defRPr/>
            </a:pPr>
            <a:r>
              <a:rPr lang="pt-BR" sz="4000" b="1" dirty="0" smtClean="0">
                <a:latin typeface="+mn-lt"/>
              </a:rPr>
              <a:t>Quanto ao tamanho</a:t>
            </a:r>
          </a:p>
          <a:p>
            <a:pPr algn="just" eaLnBrk="1" fontAlgn="auto" hangingPunct="1">
              <a:lnSpc>
                <a:spcPct val="120000"/>
              </a:lnSpc>
              <a:spcAft>
                <a:spcPts val="0"/>
              </a:spcAft>
              <a:defRPr/>
            </a:pPr>
            <a:endParaRPr lang="pt-BR" sz="4000" b="1" dirty="0" smtClean="0">
              <a:latin typeface="+mn-lt"/>
            </a:endParaRPr>
          </a:p>
          <a:p>
            <a:pPr marL="457200" lvl="1" indent="0" algn="just">
              <a:lnSpc>
                <a:spcPct val="120000"/>
              </a:lnSpc>
              <a:buNone/>
            </a:pPr>
            <a:r>
              <a:rPr lang="pt-BR" sz="4000" b="1" dirty="0">
                <a:solidFill>
                  <a:srgbClr val="FF0000"/>
                </a:solidFill>
                <a:latin typeface="+mn-lt"/>
              </a:rPr>
              <a:t>Rede Pessoal (PAN – </a:t>
            </a:r>
            <a:r>
              <a:rPr lang="pt-BR" sz="4000" b="1" i="1" dirty="0" err="1">
                <a:solidFill>
                  <a:srgbClr val="FF0000"/>
                </a:solidFill>
                <a:latin typeface="+mn-lt"/>
              </a:rPr>
              <a:t>Personal</a:t>
            </a:r>
            <a:r>
              <a:rPr lang="pt-BR" sz="4000" b="1" i="1" dirty="0">
                <a:solidFill>
                  <a:srgbClr val="FF0000"/>
                </a:solidFill>
                <a:latin typeface="+mn-lt"/>
              </a:rPr>
              <a:t> </a:t>
            </a:r>
            <a:r>
              <a:rPr lang="pt-BR" sz="4000" b="1" i="1" dirty="0" err="1">
                <a:solidFill>
                  <a:srgbClr val="FF0000"/>
                </a:solidFill>
                <a:latin typeface="+mn-lt"/>
              </a:rPr>
              <a:t>Area</a:t>
            </a:r>
            <a:r>
              <a:rPr lang="pt-BR" sz="4000" b="1" i="1" dirty="0">
                <a:solidFill>
                  <a:srgbClr val="FF0000"/>
                </a:solidFill>
                <a:latin typeface="+mn-lt"/>
              </a:rPr>
              <a:t> Networks</a:t>
            </a:r>
            <a:r>
              <a:rPr lang="pt-BR" sz="4000" b="1" dirty="0" smtClean="0">
                <a:solidFill>
                  <a:srgbClr val="FF0000"/>
                </a:solidFill>
                <a:latin typeface="+mn-lt"/>
              </a:rPr>
              <a:t>)</a:t>
            </a:r>
            <a:r>
              <a:rPr lang="pt-BR" sz="4000" b="1" dirty="0" smtClean="0">
                <a:latin typeface="+mn-lt"/>
              </a:rPr>
              <a:t> : </a:t>
            </a:r>
            <a:r>
              <a:rPr lang="pt-BR" sz="4000" dirty="0" smtClean="0">
                <a:latin typeface="+mn-lt"/>
              </a:rPr>
              <a:t>As </a:t>
            </a:r>
            <a:r>
              <a:rPr lang="pt-BR" sz="4000" dirty="0" err="1">
                <a:latin typeface="+mn-lt"/>
              </a:rPr>
              <a:t>PANs</a:t>
            </a:r>
            <a:r>
              <a:rPr lang="pt-BR" sz="4000" dirty="0">
                <a:latin typeface="+mn-lt"/>
              </a:rPr>
              <a:t> representam uma </a:t>
            </a:r>
            <a:r>
              <a:rPr lang="pt-BR" sz="4000" b="1" dirty="0">
                <a:latin typeface="+mn-lt"/>
              </a:rPr>
              <a:t>subcategoria das redes locais </a:t>
            </a:r>
            <a:r>
              <a:rPr lang="pt-BR" sz="4000" dirty="0">
                <a:latin typeface="+mn-lt"/>
              </a:rPr>
              <a:t>em que vários dispositivos eletrônicos-digitais transportados pelo usuário são conectados por uma rede de baixo custo e baixa energia (COULORIS, 2013). </a:t>
            </a:r>
            <a:endParaRPr lang="pt-BR" sz="4000" dirty="0" smtClean="0">
              <a:latin typeface="+mn-lt"/>
            </a:endParaRPr>
          </a:p>
          <a:p>
            <a:pPr marL="457200" lvl="1" indent="0" algn="just">
              <a:lnSpc>
                <a:spcPct val="120000"/>
              </a:lnSpc>
              <a:buNone/>
            </a:pPr>
            <a:endParaRPr lang="pt-BR" sz="4000" dirty="0" smtClean="0">
              <a:latin typeface="+mn-lt"/>
            </a:endParaRPr>
          </a:p>
          <a:p>
            <a:pPr marL="457200" lvl="1" indent="0" algn="just">
              <a:lnSpc>
                <a:spcPct val="120000"/>
              </a:lnSpc>
              <a:buNone/>
            </a:pPr>
            <a:r>
              <a:rPr lang="pt-BR" sz="4000" dirty="0" smtClean="0">
                <a:latin typeface="+mn-lt"/>
              </a:rPr>
              <a:t>Essas </a:t>
            </a:r>
            <a:r>
              <a:rPr lang="pt-BR" sz="4000" dirty="0">
                <a:latin typeface="+mn-lt"/>
              </a:rPr>
              <a:t>redes têm uma área de abrangência </a:t>
            </a:r>
            <a:r>
              <a:rPr lang="pt-BR" sz="4000" b="1" dirty="0">
                <a:latin typeface="+mn-lt"/>
              </a:rPr>
              <a:t>muito curta </a:t>
            </a:r>
            <a:r>
              <a:rPr lang="pt-BR" sz="4000" dirty="0">
                <a:latin typeface="+mn-lt"/>
              </a:rPr>
              <a:t>e os meios de comunicação utilizados alcançam poucos metros. Como exemplo, podemos citar a comunicação por meio do uso do </a:t>
            </a:r>
            <a:r>
              <a:rPr lang="pt-BR" sz="4000" b="1" dirty="0">
                <a:solidFill>
                  <a:srgbClr val="C00000"/>
                </a:solidFill>
                <a:latin typeface="+mn-lt"/>
              </a:rPr>
              <a:t>Bluetooth</a:t>
            </a:r>
            <a:r>
              <a:rPr lang="pt-BR" sz="4000" dirty="0">
                <a:latin typeface="+mn-lt"/>
              </a:rPr>
              <a:t> ou </a:t>
            </a:r>
            <a:r>
              <a:rPr lang="pt-BR" sz="4000" b="1" dirty="0">
                <a:solidFill>
                  <a:srgbClr val="C00000"/>
                </a:solidFill>
                <a:latin typeface="+mn-lt"/>
              </a:rPr>
              <a:t>infravermelho</a:t>
            </a:r>
            <a:r>
              <a:rPr lang="pt-BR" sz="4000" dirty="0">
                <a:latin typeface="+mn-lt"/>
              </a:rPr>
              <a:t>.</a:t>
            </a:r>
          </a:p>
          <a:p>
            <a:pPr lvl="1" eaLnBrk="1" fontAlgn="auto" hangingPunct="1">
              <a:lnSpc>
                <a:spcPct val="80000"/>
              </a:lnSpc>
              <a:spcAft>
                <a:spcPts val="0"/>
              </a:spcAft>
              <a:defRPr/>
            </a:pPr>
            <a:endParaRPr lang="pt-BR" sz="2400" dirty="0" smtClean="0"/>
          </a:p>
        </p:txBody>
      </p:sp>
      <p:pic>
        <p:nvPicPr>
          <p:cNvPr id="5"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pic>
        <p:nvPicPr>
          <p:cNvPr id="6" name="Imagem 5"/>
          <p:cNvPicPr>
            <a:picLocks noChangeAspect="1"/>
          </p:cNvPicPr>
          <p:nvPr/>
        </p:nvPicPr>
        <p:blipFill>
          <a:blip r:embed="rId3"/>
          <a:stretch>
            <a:fillRect/>
          </a:stretch>
        </p:blipFill>
        <p:spPr>
          <a:xfrm>
            <a:off x="5081568" y="1951857"/>
            <a:ext cx="4062432" cy="3284115"/>
          </a:xfrm>
          <a:prstGeom prst="rect">
            <a:avLst/>
          </a:prstGeom>
        </p:spPr>
      </p:pic>
    </p:spTree>
    <p:extLst>
      <p:ext uri="{BB962C8B-B14F-4D97-AF65-F5344CB8AC3E}">
        <p14:creationId xmlns:p14="http://schemas.microsoft.com/office/powerpoint/2010/main" val="142720376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404812"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Plano de Ensino</a:t>
            </a:r>
            <a:endParaRPr/>
          </a:p>
        </p:txBody>
      </p:sp>
      <p:sp>
        <p:nvSpPr>
          <p:cNvPr id="137" name="Google Shape;137;p1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2</a:t>
            </a:fld>
            <a:endParaRPr/>
          </a:p>
        </p:txBody>
      </p:sp>
      <p:pic>
        <p:nvPicPr>
          <p:cNvPr id="138" name="Google Shape;138;p16"/>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139" name="Google Shape;139;p16"/>
          <p:cNvPicPr preferRelativeResize="0"/>
          <p:nvPr/>
        </p:nvPicPr>
        <p:blipFill rotWithShape="1">
          <a:blip r:embed="rId4">
            <a:alphaModFix/>
          </a:blip>
          <a:srcRect/>
          <a:stretch/>
        </p:blipFill>
        <p:spPr>
          <a:xfrm>
            <a:off x="204787" y="1397000"/>
            <a:ext cx="8629650" cy="4895850"/>
          </a:xfrm>
          <a:prstGeom prst="rect">
            <a:avLst/>
          </a:prstGeom>
          <a:noFill/>
          <a:ln>
            <a:noFill/>
          </a:ln>
        </p:spPr>
      </p:pic>
      <p:sp>
        <p:nvSpPr>
          <p:cNvPr id="4" name="Espaço Reservado para Rodapé 3"/>
          <p:cNvSpPr>
            <a:spLocks noGrp="1"/>
          </p:cNvSpPr>
          <p:nvPr>
            <p:ph type="ftr" idx="11"/>
          </p:nvPr>
        </p:nvSpPr>
        <p:spPr/>
        <p:txBody>
          <a:bodyPr/>
          <a:lstStyle/>
          <a:p>
            <a:r>
              <a:rPr lang="pt-BR" dirty="0"/>
              <a:t>Aula 06 - Redes de Computadores</a:t>
            </a:r>
          </a:p>
        </p:txBody>
      </p:sp>
      <p:sp>
        <p:nvSpPr>
          <p:cNvPr id="8" name="Elipse 7"/>
          <p:cNvSpPr/>
          <p:nvPr/>
        </p:nvSpPr>
        <p:spPr>
          <a:xfrm>
            <a:off x="3676807" y="2443417"/>
            <a:ext cx="600500" cy="425283"/>
          </a:xfrm>
          <a:prstGeom prst="ellipse">
            <a:avLst/>
          </a:prstGeom>
          <a:noFill/>
          <a:scene3d>
            <a:camera prst="orthographicFront"/>
            <a:lightRig rig="threePt" dir="t"/>
          </a:scene3d>
          <a:sp3d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rgbClr val="FFFFFF"/>
              </a:solidFill>
            </a:endParaRPr>
          </a:p>
        </p:txBody>
      </p:sp>
    </p:spTree>
    <p:extLst>
      <p:ext uri="{BB962C8B-B14F-4D97-AF65-F5344CB8AC3E}">
        <p14:creationId xmlns:p14="http://schemas.microsoft.com/office/powerpoint/2010/main" val="1085383133"/>
      </p:ext>
    </p:extLst>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30994" y="508000"/>
            <a:ext cx="7772400" cy="1362075"/>
          </a:xfrm>
        </p:spPr>
        <p:txBody>
          <a:bodyPr/>
          <a:lstStyle/>
          <a:p>
            <a:pPr algn="l" eaLnBrk="1" hangingPunct="1"/>
            <a:r>
              <a:rPr lang="pt-BR" altLang="pt-BR" sz="2000" b="1" dirty="0" smtClean="0">
                <a:solidFill>
                  <a:srgbClr val="FF0000"/>
                </a:solidFill>
                <a:latin typeface="+mn-lt"/>
              </a:rPr>
              <a:t>Classificação das redes </a:t>
            </a:r>
            <a:br>
              <a:rPr lang="pt-BR" altLang="pt-BR" sz="2000" b="1" dirty="0" smtClean="0">
                <a:solidFill>
                  <a:srgbClr val="FF0000"/>
                </a:solidFill>
                <a:latin typeface="+mn-lt"/>
              </a:rPr>
            </a:br>
            <a:r>
              <a:rPr lang="pt-BR" altLang="pt-BR" sz="2000" b="0" dirty="0" smtClean="0">
                <a:solidFill>
                  <a:schemeClr val="tx1"/>
                </a:solidFill>
                <a:latin typeface="+mn-lt"/>
              </a:rPr>
              <a:t>q</a:t>
            </a:r>
            <a:r>
              <a:rPr lang="pt-BR" sz="2000" b="0" dirty="0" smtClean="0">
                <a:solidFill>
                  <a:schemeClr val="tx1"/>
                </a:solidFill>
                <a:latin typeface="+mn-lt"/>
              </a:rPr>
              <a:t>uanto ao tamanho</a:t>
            </a:r>
            <a:r>
              <a:rPr lang="pt-BR" sz="2000" dirty="0" smtClean="0">
                <a:latin typeface="+mn-lt"/>
              </a:rPr>
              <a:t/>
            </a:r>
            <a:br>
              <a:rPr lang="pt-BR" sz="2000" dirty="0" smtClean="0">
                <a:latin typeface="+mn-lt"/>
              </a:rPr>
            </a:br>
            <a:endParaRPr lang="pt-BR" altLang="pt-BR" sz="2000" b="1" dirty="0" smtClean="0">
              <a:solidFill>
                <a:srgbClr val="FF0000"/>
              </a:solidFill>
              <a:latin typeface="+mn-lt"/>
            </a:endParaRPr>
          </a:p>
        </p:txBody>
      </p:sp>
      <p:sp>
        <p:nvSpPr>
          <p:cNvPr id="32772" name="Rectangle 3"/>
          <p:cNvSpPr>
            <a:spLocks noGrp="1" noChangeArrowheads="1"/>
          </p:cNvSpPr>
          <p:nvPr>
            <p:ph type="body" idx="1"/>
          </p:nvPr>
        </p:nvSpPr>
        <p:spPr>
          <a:xfrm>
            <a:off x="230994" y="1296537"/>
            <a:ext cx="4777734" cy="4653887"/>
          </a:xfrm>
        </p:spPr>
        <p:txBody>
          <a:bodyPr rtlCol="0">
            <a:normAutofit/>
          </a:bodyPr>
          <a:lstStyle/>
          <a:p>
            <a:pPr marL="457200" lvl="1" indent="0" algn="just">
              <a:lnSpc>
                <a:spcPct val="150000"/>
              </a:lnSpc>
              <a:buNone/>
            </a:pPr>
            <a:r>
              <a:rPr lang="en-US" sz="1600" b="1" dirty="0" err="1" smtClean="0">
                <a:solidFill>
                  <a:srgbClr val="FF0000"/>
                </a:solidFill>
                <a:latin typeface="+mn-lt"/>
              </a:rPr>
              <a:t>Redes</a:t>
            </a:r>
            <a:r>
              <a:rPr lang="en-US" sz="1600" b="1" dirty="0" smtClean="0">
                <a:solidFill>
                  <a:srgbClr val="FF0000"/>
                </a:solidFill>
                <a:latin typeface="+mn-lt"/>
              </a:rPr>
              <a:t> </a:t>
            </a:r>
            <a:r>
              <a:rPr lang="en-US" sz="1600" b="1" dirty="0" err="1">
                <a:solidFill>
                  <a:srgbClr val="FF0000"/>
                </a:solidFill>
                <a:latin typeface="+mn-lt"/>
              </a:rPr>
              <a:t>Locais</a:t>
            </a:r>
            <a:r>
              <a:rPr lang="en-US" sz="1600" b="1" dirty="0">
                <a:solidFill>
                  <a:srgbClr val="FF0000"/>
                </a:solidFill>
                <a:latin typeface="+mn-lt"/>
              </a:rPr>
              <a:t> (LANs – Local Area Networks</a:t>
            </a:r>
            <a:r>
              <a:rPr lang="en-US" sz="1600" b="1" dirty="0" smtClean="0">
                <a:solidFill>
                  <a:srgbClr val="FF0000"/>
                </a:solidFill>
                <a:latin typeface="+mn-lt"/>
              </a:rPr>
              <a:t>) : </a:t>
            </a:r>
            <a:r>
              <a:rPr lang="pt-BR" sz="1600" dirty="0" smtClean="0">
                <a:latin typeface="+mn-lt"/>
              </a:rPr>
              <a:t>As </a:t>
            </a:r>
            <a:r>
              <a:rPr lang="pt-BR" sz="1600" b="1" dirty="0" err="1">
                <a:latin typeface="+mn-lt"/>
              </a:rPr>
              <a:t>LANs</a:t>
            </a:r>
            <a:r>
              <a:rPr lang="pt-BR" sz="1600" dirty="0">
                <a:latin typeface="+mn-lt"/>
              </a:rPr>
              <a:t> transportam mensagens em </a:t>
            </a:r>
            <a:r>
              <a:rPr lang="pt-BR" sz="1600" b="1" dirty="0">
                <a:latin typeface="+mn-lt"/>
              </a:rPr>
              <a:t>velocidades</a:t>
            </a:r>
            <a:r>
              <a:rPr lang="pt-BR" sz="1600" dirty="0">
                <a:latin typeface="+mn-lt"/>
              </a:rPr>
              <a:t> relativamente </a:t>
            </a:r>
            <a:r>
              <a:rPr lang="pt-BR" sz="1600" b="1" dirty="0">
                <a:latin typeface="+mn-lt"/>
              </a:rPr>
              <a:t>altas</a:t>
            </a:r>
            <a:r>
              <a:rPr lang="pt-BR" sz="1600" dirty="0">
                <a:latin typeface="+mn-lt"/>
              </a:rPr>
              <a:t> entre computadores conectados em um único meio de comunicação, como um fio de </a:t>
            </a:r>
            <a:r>
              <a:rPr lang="pt-BR" sz="1600" b="1" dirty="0">
                <a:latin typeface="+mn-lt"/>
              </a:rPr>
              <a:t>par trançado, um cabo coaxial ou fibra óptica</a:t>
            </a:r>
            <a:r>
              <a:rPr lang="pt-BR" sz="1600" dirty="0">
                <a:latin typeface="+mn-lt"/>
              </a:rPr>
              <a:t> (COULORIS, 2013).  A abrangência geográfica dessas redes também é </a:t>
            </a:r>
            <a:r>
              <a:rPr lang="pt-BR" sz="1600" b="1" dirty="0">
                <a:latin typeface="+mn-lt"/>
              </a:rPr>
              <a:t>curta</a:t>
            </a:r>
            <a:r>
              <a:rPr lang="pt-BR" sz="1600" dirty="0">
                <a:latin typeface="+mn-lt"/>
              </a:rPr>
              <a:t> tendo um alcance de </a:t>
            </a:r>
            <a:r>
              <a:rPr lang="pt-BR" sz="1600" dirty="0">
                <a:solidFill>
                  <a:srgbClr val="FF0000"/>
                </a:solidFill>
                <a:latin typeface="+mn-lt"/>
              </a:rPr>
              <a:t>um</a:t>
            </a:r>
            <a:r>
              <a:rPr lang="pt-BR" sz="1600" dirty="0">
                <a:latin typeface="+mn-lt"/>
              </a:rPr>
              <a:t> a </a:t>
            </a:r>
            <a:r>
              <a:rPr lang="pt-BR" sz="1600" dirty="0">
                <a:solidFill>
                  <a:srgbClr val="FF0000"/>
                </a:solidFill>
                <a:latin typeface="+mn-lt"/>
              </a:rPr>
              <a:t>dois</a:t>
            </a:r>
            <a:r>
              <a:rPr lang="pt-BR" sz="1600" dirty="0">
                <a:latin typeface="+mn-lt"/>
              </a:rPr>
              <a:t> quilômetros</a:t>
            </a:r>
            <a:r>
              <a:rPr lang="pt-BR" sz="1600" dirty="0" smtClean="0">
                <a:latin typeface="+mn-lt"/>
              </a:rPr>
              <a:t>.</a:t>
            </a:r>
          </a:p>
          <a:p>
            <a:pPr marL="457200" lvl="1" indent="0" algn="just">
              <a:lnSpc>
                <a:spcPct val="150000"/>
              </a:lnSpc>
              <a:buNone/>
            </a:pPr>
            <a:r>
              <a:rPr lang="pt-BR" dirty="0" smtClean="0"/>
              <a:t> </a:t>
            </a:r>
            <a:endParaRPr lang="pt-BR" dirty="0"/>
          </a:p>
        </p:txBody>
      </p:sp>
      <p:pic>
        <p:nvPicPr>
          <p:cNvPr id="4"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2" name="Espaço Reservado para Rodapé 1"/>
          <p:cNvSpPr>
            <a:spLocks noGrp="1"/>
          </p:cNvSpPr>
          <p:nvPr>
            <p:ph type="ftr" idx="11"/>
          </p:nvPr>
        </p:nvSpPr>
        <p:spPr/>
        <p:txBody>
          <a:bodyPr/>
          <a:lstStyle/>
          <a:p>
            <a:r>
              <a:rPr lang="pt-BR" smtClean="0"/>
              <a:t>Aula 06 - Redes de Computadores</a:t>
            </a:r>
            <a:endParaRPr lang="pt-BR"/>
          </a:p>
        </p:txBody>
      </p:sp>
      <p:pic>
        <p:nvPicPr>
          <p:cNvPr id="5" name="Imagem 4"/>
          <p:cNvPicPr>
            <a:picLocks noChangeAspect="1"/>
          </p:cNvPicPr>
          <p:nvPr/>
        </p:nvPicPr>
        <p:blipFill>
          <a:blip r:embed="rId3"/>
          <a:stretch>
            <a:fillRect/>
          </a:stretch>
        </p:blipFill>
        <p:spPr>
          <a:xfrm>
            <a:off x="5260808" y="1870075"/>
            <a:ext cx="3660941" cy="2445660"/>
          </a:xfrm>
          <a:prstGeom prst="rect">
            <a:avLst/>
          </a:prstGeom>
        </p:spPr>
      </p:pic>
    </p:spTree>
    <p:extLst>
      <p:ext uri="{BB962C8B-B14F-4D97-AF65-F5344CB8AC3E}">
        <p14:creationId xmlns:p14="http://schemas.microsoft.com/office/powerpoint/2010/main" val="281011997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30994" y="508000"/>
            <a:ext cx="7772400" cy="1362075"/>
          </a:xfrm>
        </p:spPr>
        <p:txBody>
          <a:bodyPr/>
          <a:lstStyle/>
          <a:p>
            <a:pPr algn="l" eaLnBrk="1" hangingPunct="1"/>
            <a:r>
              <a:rPr lang="pt-BR" altLang="pt-BR" sz="2000" b="1" dirty="0" smtClean="0">
                <a:solidFill>
                  <a:srgbClr val="FF0000"/>
                </a:solidFill>
                <a:latin typeface="+mn-lt"/>
              </a:rPr>
              <a:t>Classificação das redes </a:t>
            </a:r>
            <a:br>
              <a:rPr lang="pt-BR" altLang="pt-BR" sz="2000" b="1" dirty="0" smtClean="0">
                <a:solidFill>
                  <a:srgbClr val="FF0000"/>
                </a:solidFill>
                <a:latin typeface="+mn-lt"/>
              </a:rPr>
            </a:br>
            <a:r>
              <a:rPr lang="pt-BR" altLang="pt-BR" sz="2000" b="0" dirty="0" smtClean="0">
                <a:solidFill>
                  <a:schemeClr val="tx1"/>
                </a:solidFill>
                <a:latin typeface="+mn-lt"/>
              </a:rPr>
              <a:t>q</a:t>
            </a:r>
            <a:r>
              <a:rPr lang="pt-BR" sz="2000" b="0" dirty="0" smtClean="0">
                <a:solidFill>
                  <a:schemeClr val="tx1"/>
                </a:solidFill>
                <a:latin typeface="+mn-lt"/>
              </a:rPr>
              <a:t>uanto </a:t>
            </a:r>
            <a:r>
              <a:rPr lang="pt-BR" sz="2000" b="0" dirty="0">
                <a:solidFill>
                  <a:schemeClr val="tx1"/>
                </a:solidFill>
                <a:latin typeface="+mn-lt"/>
              </a:rPr>
              <a:t>ao tamanho</a:t>
            </a:r>
            <a:r>
              <a:rPr lang="pt-BR" sz="2000" dirty="0">
                <a:latin typeface="+mn-lt"/>
              </a:rPr>
              <a:t/>
            </a:r>
            <a:br>
              <a:rPr lang="pt-BR" sz="2000" dirty="0">
                <a:latin typeface="+mn-lt"/>
              </a:rPr>
            </a:br>
            <a:endParaRPr lang="pt-BR" altLang="pt-BR" sz="2000" b="1" dirty="0" smtClean="0">
              <a:solidFill>
                <a:srgbClr val="FF0000"/>
              </a:solidFill>
              <a:latin typeface="+mn-lt"/>
            </a:endParaRPr>
          </a:p>
        </p:txBody>
      </p:sp>
      <p:sp>
        <p:nvSpPr>
          <p:cNvPr id="32772" name="Rectangle 3"/>
          <p:cNvSpPr>
            <a:spLocks noGrp="1" noChangeArrowheads="1"/>
          </p:cNvSpPr>
          <p:nvPr>
            <p:ph type="body" idx="1"/>
          </p:nvPr>
        </p:nvSpPr>
        <p:spPr>
          <a:xfrm>
            <a:off x="0" y="1132764"/>
            <a:ext cx="4790364" cy="5115636"/>
          </a:xfrm>
        </p:spPr>
        <p:txBody>
          <a:bodyPr rtlCol="0">
            <a:normAutofit fontScale="85000" lnSpcReduction="10000"/>
          </a:bodyPr>
          <a:lstStyle/>
          <a:p>
            <a:pPr marL="457200" lvl="1" indent="0" algn="just">
              <a:buNone/>
            </a:pPr>
            <a:r>
              <a:rPr lang="pt-BR" dirty="0" smtClean="0"/>
              <a:t> </a:t>
            </a:r>
            <a:endParaRPr lang="pt-BR" dirty="0"/>
          </a:p>
          <a:p>
            <a:pPr marL="457200" lvl="1" indent="0" algn="just">
              <a:lnSpc>
                <a:spcPct val="170000"/>
              </a:lnSpc>
              <a:buNone/>
            </a:pPr>
            <a:r>
              <a:rPr lang="pt-BR" sz="1800" b="1" dirty="0">
                <a:solidFill>
                  <a:srgbClr val="FF0000"/>
                </a:solidFill>
                <a:latin typeface="+mn-lt"/>
              </a:rPr>
              <a:t>Redes Metropolitanas (</a:t>
            </a:r>
            <a:r>
              <a:rPr lang="pt-BR" sz="1800" b="1" dirty="0" err="1">
                <a:solidFill>
                  <a:srgbClr val="FF0000"/>
                </a:solidFill>
                <a:latin typeface="+mn-lt"/>
              </a:rPr>
              <a:t>MANs</a:t>
            </a:r>
            <a:r>
              <a:rPr lang="pt-BR" sz="1800" b="1" dirty="0">
                <a:solidFill>
                  <a:srgbClr val="FF0000"/>
                </a:solidFill>
                <a:latin typeface="+mn-lt"/>
              </a:rPr>
              <a:t> - </a:t>
            </a:r>
            <a:r>
              <a:rPr lang="pt-BR" sz="1800" b="1" dirty="0" err="1">
                <a:solidFill>
                  <a:srgbClr val="FF0000"/>
                </a:solidFill>
                <a:latin typeface="+mn-lt"/>
              </a:rPr>
              <a:t>Metropolitan</a:t>
            </a:r>
            <a:r>
              <a:rPr lang="pt-BR" sz="1800" b="1" dirty="0">
                <a:solidFill>
                  <a:srgbClr val="FF0000"/>
                </a:solidFill>
                <a:latin typeface="+mn-lt"/>
              </a:rPr>
              <a:t> </a:t>
            </a:r>
            <a:r>
              <a:rPr lang="pt-BR" sz="1800" b="1" dirty="0" err="1">
                <a:solidFill>
                  <a:srgbClr val="FF0000"/>
                </a:solidFill>
                <a:latin typeface="+mn-lt"/>
              </a:rPr>
              <a:t>Area</a:t>
            </a:r>
            <a:r>
              <a:rPr lang="pt-BR" sz="1800" b="1" dirty="0">
                <a:solidFill>
                  <a:srgbClr val="FF0000"/>
                </a:solidFill>
                <a:latin typeface="+mn-lt"/>
              </a:rPr>
              <a:t> Networks)</a:t>
            </a:r>
          </a:p>
          <a:p>
            <a:pPr marL="457200" lvl="1" indent="0" algn="just">
              <a:lnSpc>
                <a:spcPct val="170000"/>
              </a:lnSpc>
              <a:buNone/>
            </a:pPr>
            <a:r>
              <a:rPr lang="pt-BR" sz="1800" dirty="0">
                <a:latin typeface="+mn-lt"/>
              </a:rPr>
              <a:t>Uma </a:t>
            </a:r>
            <a:r>
              <a:rPr lang="pt-BR" sz="1800" b="1" dirty="0">
                <a:latin typeface="+mn-lt"/>
              </a:rPr>
              <a:t>rede metropolitana</a:t>
            </a:r>
            <a:r>
              <a:rPr lang="pt-BR" sz="1800" dirty="0">
                <a:latin typeface="+mn-lt"/>
              </a:rPr>
              <a:t>, ou </a:t>
            </a:r>
            <a:r>
              <a:rPr lang="pt-BR" sz="1800" b="1" dirty="0">
                <a:latin typeface="+mn-lt"/>
              </a:rPr>
              <a:t>MAN</a:t>
            </a:r>
            <a:r>
              <a:rPr lang="pt-BR" sz="1800" dirty="0">
                <a:latin typeface="+mn-lt"/>
              </a:rPr>
              <a:t>, abrange uma </a:t>
            </a:r>
            <a:r>
              <a:rPr lang="pt-BR" sz="1800" b="1" dirty="0">
                <a:latin typeface="+mn-lt"/>
              </a:rPr>
              <a:t>cidade</a:t>
            </a:r>
            <a:r>
              <a:rPr lang="pt-BR" sz="1800" dirty="0">
                <a:latin typeface="+mn-lt"/>
              </a:rPr>
              <a:t>, e cobrem distâncias de até 50 quilômetros. O exemplo mais conhecido de uma MAN e a rede de televisão a cabo disponível em muitas cidades (TANENBAUM, 2007). </a:t>
            </a:r>
            <a:endParaRPr lang="pt-BR" sz="1800" dirty="0" smtClean="0">
              <a:latin typeface="+mn-lt"/>
            </a:endParaRPr>
          </a:p>
          <a:p>
            <a:pPr marL="457200" lvl="1" indent="0" algn="just">
              <a:lnSpc>
                <a:spcPct val="170000"/>
              </a:lnSpc>
              <a:buNone/>
            </a:pPr>
            <a:r>
              <a:rPr lang="pt-BR" sz="1800" dirty="0" smtClean="0">
                <a:latin typeface="+mn-lt"/>
              </a:rPr>
              <a:t>Essas </a:t>
            </a:r>
            <a:r>
              <a:rPr lang="pt-BR" sz="1800" dirty="0">
                <a:latin typeface="+mn-lt"/>
              </a:rPr>
              <a:t>redes utilizam uma infraestrutura de cabeamento de </a:t>
            </a:r>
            <a:r>
              <a:rPr lang="pt-BR" sz="1800" b="1" dirty="0">
                <a:latin typeface="+mn-lt"/>
              </a:rPr>
              <a:t>fibra óptica </a:t>
            </a:r>
            <a:r>
              <a:rPr lang="pt-BR" sz="1800" dirty="0">
                <a:latin typeface="+mn-lt"/>
              </a:rPr>
              <a:t>e </a:t>
            </a:r>
            <a:r>
              <a:rPr lang="pt-BR" sz="1800" b="1" dirty="0">
                <a:latin typeface="+mn-lt"/>
              </a:rPr>
              <a:t>cabos de cobre </a:t>
            </a:r>
            <a:r>
              <a:rPr lang="pt-BR" sz="1800" dirty="0">
                <a:latin typeface="+mn-lt"/>
              </a:rPr>
              <a:t>de alta largura de banda, e podem atingir velocidades de transmissão de até </a:t>
            </a:r>
            <a:r>
              <a:rPr lang="pt-BR" sz="1800" b="1" dirty="0">
                <a:latin typeface="+mn-lt"/>
              </a:rPr>
              <a:t>100 Mbps </a:t>
            </a:r>
            <a:r>
              <a:rPr lang="pt-BR" sz="1800" dirty="0">
                <a:latin typeface="+mn-lt"/>
              </a:rPr>
              <a:t>(COULORIS, 2013).  </a:t>
            </a:r>
          </a:p>
          <a:p>
            <a:pPr lvl="1" eaLnBrk="1" fontAlgn="auto" hangingPunct="1">
              <a:lnSpc>
                <a:spcPct val="80000"/>
              </a:lnSpc>
              <a:spcAft>
                <a:spcPts val="0"/>
              </a:spcAft>
              <a:defRPr/>
            </a:pPr>
            <a:endParaRPr lang="pt-BR" sz="2400" dirty="0" smtClean="0"/>
          </a:p>
        </p:txBody>
      </p:sp>
      <p:pic>
        <p:nvPicPr>
          <p:cNvPr id="4"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2" name="Espaço Reservado para Rodapé 1"/>
          <p:cNvSpPr>
            <a:spLocks noGrp="1"/>
          </p:cNvSpPr>
          <p:nvPr>
            <p:ph type="ftr" idx="11"/>
          </p:nvPr>
        </p:nvSpPr>
        <p:spPr/>
        <p:txBody>
          <a:bodyPr/>
          <a:lstStyle/>
          <a:p>
            <a:r>
              <a:rPr lang="pt-BR" smtClean="0"/>
              <a:t>Aula 06 - Redes de Computadores</a:t>
            </a:r>
            <a:endParaRPr lang="pt-BR"/>
          </a:p>
        </p:txBody>
      </p:sp>
      <p:pic>
        <p:nvPicPr>
          <p:cNvPr id="5" name="Imagem 4"/>
          <p:cNvPicPr>
            <a:picLocks noChangeAspect="1"/>
          </p:cNvPicPr>
          <p:nvPr/>
        </p:nvPicPr>
        <p:blipFill>
          <a:blip r:embed="rId3"/>
          <a:stretch>
            <a:fillRect/>
          </a:stretch>
        </p:blipFill>
        <p:spPr>
          <a:xfrm>
            <a:off x="4872362" y="2052487"/>
            <a:ext cx="4078867" cy="2560456"/>
          </a:xfrm>
          <a:prstGeom prst="rect">
            <a:avLst/>
          </a:prstGeom>
        </p:spPr>
      </p:pic>
    </p:spTree>
    <p:extLst>
      <p:ext uri="{BB962C8B-B14F-4D97-AF65-F5344CB8AC3E}">
        <p14:creationId xmlns:p14="http://schemas.microsoft.com/office/powerpoint/2010/main" val="411684499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63005" y="899425"/>
            <a:ext cx="7772400" cy="1362075"/>
          </a:xfrm>
        </p:spPr>
        <p:txBody>
          <a:bodyPr/>
          <a:lstStyle/>
          <a:p>
            <a:pPr algn="l" eaLnBrk="1" hangingPunct="1"/>
            <a:r>
              <a:rPr lang="pt-BR" altLang="pt-BR" sz="2000" b="1" dirty="0" smtClean="0">
                <a:solidFill>
                  <a:srgbClr val="FF0000"/>
                </a:solidFill>
                <a:latin typeface="+mn-lt"/>
              </a:rPr>
              <a:t>Classificação das redes </a:t>
            </a:r>
            <a:br>
              <a:rPr lang="pt-BR" altLang="pt-BR" sz="2000" b="1" dirty="0" smtClean="0">
                <a:solidFill>
                  <a:srgbClr val="FF0000"/>
                </a:solidFill>
                <a:latin typeface="+mn-lt"/>
              </a:rPr>
            </a:br>
            <a:r>
              <a:rPr lang="pt-BR" altLang="pt-BR" sz="2000" b="0" dirty="0" smtClean="0">
                <a:solidFill>
                  <a:schemeClr val="tx1"/>
                </a:solidFill>
                <a:latin typeface="+mn-lt"/>
              </a:rPr>
              <a:t>q</a:t>
            </a:r>
            <a:r>
              <a:rPr lang="pt-BR" sz="2000" b="0" dirty="0" smtClean="0">
                <a:solidFill>
                  <a:schemeClr val="tx1"/>
                </a:solidFill>
                <a:latin typeface="+mn-lt"/>
              </a:rPr>
              <a:t>uanto </a:t>
            </a:r>
            <a:r>
              <a:rPr lang="pt-BR" sz="2000" b="0" dirty="0">
                <a:solidFill>
                  <a:schemeClr val="tx1"/>
                </a:solidFill>
                <a:latin typeface="+mn-lt"/>
              </a:rPr>
              <a:t>ao tamanho</a:t>
            </a:r>
            <a:r>
              <a:rPr lang="pt-BR" sz="2400" dirty="0"/>
              <a:t/>
            </a:r>
            <a:br>
              <a:rPr lang="pt-BR" sz="2400" dirty="0"/>
            </a:br>
            <a:endParaRPr lang="pt-BR" altLang="pt-BR" sz="2400" b="1" dirty="0" smtClean="0">
              <a:solidFill>
                <a:srgbClr val="FF0000"/>
              </a:solidFill>
              <a:latin typeface="Bookman Old Style" panose="02050604050505020204" pitchFamily="18" charset="0"/>
            </a:endParaRPr>
          </a:p>
        </p:txBody>
      </p:sp>
      <p:sp>
        <p:nvSpPr>
          <p:cNvPr id="32772" name="Rectangle 3"/>
          <p:cNvSpPr>
            <a:spLocks noGrp="1" noChangeArrowheads="1"/>
          </p:cNvSpPr>
          <p:nvPr>
            <p:ph type="body" idx="1"/>
          </p:nvPr>
        </p:nvSpPr>
        <p:spPr>
          <a:xfrm>
            <a:off x="-152400" y="1542197"/>
            <a:ext cx="5707039" cy="4503761"/>
          </a:xfrm>
        </p:spPr>
        <p:txBody>
          <a:bodyPr rtlCol="0">
            <a:normAutofit fontScale="25000" lnSpcReduction="20000"/>
          </a:bodyPr>
          <a:lstStyle/>
          <a:p>
            <a:pPr marL="457200" lvl="1" indent="0" algn="just">
              <a:lnSpc>
                <a:spcPct val="120000"/>
              </a:lnSpc>
              <a:buNone/>
            </a:pPr>
            <a:r>
              <a:rPr lang="pt-BR" sz="5000" b="1" dirty="0">
                <a:solidFill>
                  <a:srgbClr val="FF0000"/>
                </a:solidFill>
                <a:latin typeface="+mn-lt"/>
              </a:rPr>
              <a:t>Redes de Longa Distância (</a:t>
            </a:r>
            <a:r>
              <a:rPr lang="pt-BR" sz="5000" b="1" dirty="0" err="1">
                <a:solidFill>
                  <a:srgbClr val="FF0000"/>
                </a:solidFill>
                <a:latin typeface="+mn-lt"/>
              </a:rPr>
              <a:t>WANs</a:t>
            </a:r>
            <a:r>
              <a:rPr lang="pt-BR" sz="5000" b="1" dirty="0">
                <a:solidFill>
                  <a:srgbClr val="FF0000"/>
                </a:solidFill>
                <a:latin typeface="+mn-lt"/>
              </a:rPr>
              <a:t> – </a:t>
            </a:r>
            <a:r>
              <a:rPr lang="pt-BR" sz="5000" b="1" dirty="0" err="1">
                <a:solidFill>
                  <a:srgbClr val="FF0000"/>
                </a:solidFill>
                <a:latin typeface="+mn-lt"/>
              </a:rPr>
              <a:t>Wide</a:t>
            </a:r>
            <a:r>
              <a:rPr lang="pt-BR" sz="5000" b="1" dirty="0">
                <a:solidFill>
                  <a:srgbClr val="FF0000"/>
                </a:solidFill>
                <a:latin typeface="+mn-lt"/>
              </a:rPr>
              <a:t> </a:t>
            </a:r>
            <a:r>
              <a:rPr lang="pt-BR" sz="5000" b="1" dirty="0" err="1">
                <a:solidFill>
                  <a:srgbClr val="FF0000"/>
                </a:solidFill>
                <a:latin typeface="+mn-lt"/>
              </a:rPr>
              <a:t>Area</a:t>
            </a:r>
            <a:r>
              <a:rPr lang="pt-BR" sz="5000" b="1" dirty="0">
                <a:solidFill>
                  <a:srgbClr val="FF0000"/>
                </a:solidFill>
                <a:latin typeface="+mn-lt"/>
              </a:rPr>
              <a:t> Networks</a:t>
            </a:r>
            <a:r>
              <a:rPr lang="pt-BR" sz="5000" b="1" dirty="0" smtClean="0">
                <a:solidFill>
                  <a:srgbClr val="FF0000"/>
                </a:solidFill>
                <a:latin typeface="+mn-lt"/>
              </a:rPr>
              <a:t>)</a:t>
            </a:r>
          </a:p>
          <a:p>
            <a:pPr marL="457200" lvl="1" indent="0" algn="just">
              <a:lnSpc>
                <a:spcPct val="120000"/>
              </a:lnSpc>
              <a:buNone/>
            </a:pPr>
            <a:endParaRPr lang="pt-BR" sz="5000" b="1" dirty="0">
              <a:solidFill>
                <a:srgbClr val="FF0000"/>
              </a:solidFill>
              <a:latin typeface="+mn-lt"/>
            </a:endParaRPr>
          </a:p>
          <a:p>
            <a:pPr marL="457200" lvl="1" indent="0" algn="just">
              <a:lnSpc>
                <a:spcPct val="120000"/>
              </a:lnSpc>
              <a:buNone/>
            </a:pPr>
            <a:endParaRPr lang="pt-BR" sz="5000" b="1" dirty="0">
              <a:solidFill>
                <a:srgbClr val="FF0000"/>
              </a:solidFill>
              <a:latin typeface="+mn-lt"/>
            </a:endParaRPr>
          </a:p>
          <a:p>
            <a:pPr marL="457200" lvl="1" indent="0" algn="just">
              <a:lnSpc>
                <a:spcPct val="170000"/>
              </a:lnSpc>
              <a:buNone/>
            </a:pPr>
            <a:r>
              <a:rPr lang="pt-BR" sz="5600" dirty="0">
                <a:latin typeface="+mn-lt"/>
              </a:rPr>
              <a:t>As </a:t>
            </a:r>
            <a:r>
              <a:rPr lang="pt-BR" sz="5600" b="1" dirty="0">
                <a:latin typeface="+mn-lt"/>
              </a:rPr>
              <a:t>redes de longa distância </a:t>
            </a:r>
            <a:r>
              <a:rPr lang="pt-BR" sz="5600" dirty="0">
                <a:latin typeface="+mn-lt"/>
              </a:rPr>
              <a:t>– </a:t>
            </a:r>
            <a:r>
              <a:rPr lang="pt-BR" sz="5600" b="1" dirty="0" err="1">
                <a:latin typeface="+mn-lt"/>
              </a:rPr>
              <a:t>WANs</a:t>
            </a:r>
            <a:r>
              <a:rPr lang="pt-BR" sz="5600" dirty="0">
                <a:latin typeface="+mn-lt"/>
              </a:rPr>
              <a:t>, são redes que transportam mensagens em </a:t>
            </a:r>
            <a:r>
              <a:rPr lang="pt-BR" sz="5600" b="1" dirty="0">
                <a:latin typeface="+mn-lt"/>
              </a:rPr>
              <a:t>velocidades mais lentas</a:t>
            </a:r>
            <a:r>
              <a:rPr lang="pt-BR" sz="5600" dirty="0">
                <a:latin typeface="+mn-lt"/>
              </a:rPr>
              <a:t>, elas cobrem grandes distâncias e </a:t>
            </a:r>
            <a:r>
              <a:rPr lang="pt-BR" sz="5600" b="1" dirty="0">
                <a:solidFill>
                  <a:srgbClr val="C00000"/>
                </a:solidFill>
                <a:latin typeface="+mn-lt"/>
              </a:rPr>
              <a:t>abrangem áreas de cidades, países ou continentes</a:t>
            </a:r>
            <a:r>
              <a:rPr lang="pt-BR" sz="5600" dirty="0">
                <a:latin typeface="+mn-lt"/>
              </a:rPr>
              <a:t>. Um exemplo de redes </a:t>
            </a:r>
            <a:r>
              <a:rPr lang="pt-BR" sz="5600" dirty="0" err="1">
                <a:latin typeface="+mn-lt"/>
              </a:rPr>
              <a:t>WANs</a:t>
            </a:r>
            <a:r>
              <a:rPr lang="pt-BR" sz="5600" dirty="0">
                <a:latin typeface="+mn-lt"/>
              </a:rPr>
              <a:t> é a </a:t>
            </a:r>
            <a:r>
              <a:rPr lang="pt-BR" sz="5600" b="1" dirty="0">
                <a:solidFill>
                  <a:srgbClr val="C00000"/>
                </a:solidFill>
                <a:latin typeface="+mn-lt"/>
              </a:rPr>
              <a:t>Internet</a:t>
            </a:r>
            <a:r>
              <a:rPr lang="pt-BR" sz="5600" dirty="0">
                <a:latin typeface="+mn-lt"/>
              </a:rPr>
              <a:t>.  </a:t>
            </a:r>
            <a:endParaRPr lang="pt-BR" sz="5600" dirty="0" smtClean="0">
              <a:latin typeface="+mn-lt"/>
            </a:endParaRPr>
          </a:p>
          <a:p>
            <a:pPr marL="457200" lvl="1" indent="0" algn="just">
              <a:lnSpc>
                <a:spcPct val="170000"/>
              </a:lnSpc>
              <a:buNone/>
            </a:pPr>
            <a:r>
              <a:rPr lang="pt-BR" sz="5600" dirty="0" smtClean="0">
                <a:latin typeface="+mn-lt"/>
              </a:rPr>
              <a:t>O </a:t>
            </a:r>
            <a:r>
              <a:rPr lang="pt-BR" sz="5600" dirty="0">
                <a:latin typeface="+mn-lt"/>
              </a:rPr>
              <a:t>meio de transmissão empregado, nessas redes é o uso conjunto de </a:t>
            </a:r>
            <a:r>
              <a:rPr lang="pt-BR" sz="5600" b="1" dirty="0">
                <a:latin typeface="+mn-lt"/>
              </a:rPr>
              <a:t>circuitos que interligam </a:t>
            </a:r>
            <a:r>
              <a:rPr lang="pt-BR" sz="5600" b="1" dirty="0">
                <a:solidFill>
                  <a:srgbClr val="FF0000"/>
                </a:solidFill>
                <a:latin typeface="+mn-lt"/>
              </a:rPr>
              <a:t>roteadores</a:t>
            </a:r>
            <a:r>
              <a:rPr lang="pt-BR" sz="5600" dirty="0">
                <a:latin typeface="+mn-lt"/>
              </a:rPr>
              <a:t>, que gerenciam as redes e direcionam as mensagens para seus destinos (COULORIS, 2013). </a:t>
            </a:r>
            <a:endParaRPr lang="pt-BR" sz="5600" dirty="0" smtClean="0">
              <a:latin typeface="+mn-lt"/>
            </a:endParaRPr>
          </a:p>
          <a:p>
            <a:pPr marL="457200" lvl="1" indent="0" algn="just">
              <a:lnSpc>
                <a:spcPct val="120000"/>
              </a:lnSpc>
              <a:buNone/>
            </a:pPr>
            <a:endParaRPr lang="en-US" sz="5000" b="1" dirty="0" smtClean="0">
              <a:solidFill>
                <a:srgbClr val="FF0000"/>
              </a:solidFill>
              <a:latin typeface="+mn-lt"/>
            </a:endParaRPr>
          </a:p>
          <a:p>
            <a:pPr lvl="1" eaLnBrk="1" fontAlgn="auto" hangingPunct="1">
              <a:lnSpc>
                <a:spcPct val="120000"/>
              </a:lnSpc>
              <a:spcAft>
                <a:spcPts val="0"/>
              </a:spcAft>
              <a:defRPr/>
            </a:pPr>
            <a:endParaRPr lang="pt-BR" sz="2400" dirty="0" smtClean="0"/>
          </a:p>
        </p:txBody>
      </p:sp>
      <p:pic>
        <p:nvPicPr>
          <p:cNvPr id="4"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2" name="Espaço Reservado para Rodapé 1"/>
          <p:cNvSpPr>
            <a:spLocks noGrp="1"/>
          </p:cNvSpPr>
          <p:nvPr>
            <p:ph type="ftr" idx="11"/>
          </p:nvPr>
        </p:nvSpPr>
        <p:spPr/>
        <p:txBody>
          <a:bodyPr/>
          <a:lstStyle/>
          <a:p>
            <a:r>
              <a:rPr lang="pt-BR" smtClean="0"/>
              <a:t>Aula 06 - Redes de Computadores</a:t>
            </a:r>
            <a:endParaRPr lang="pt-BR"/>
          </a:p>
        </p:txBody>
      </p:sp>
      <p:pic>
        <p:nvPicPr>
          <p:cNvPr id="5" name="Imagem 4"/>
          <p:cNvPicPr>
            <a:picLocks noChangeAspect="1"/>
          </p:cNvPicPr>
          <p:nvPr/>
        </p:nvPicPr>
        <p:blipFill>
          <a:blip r:embed="rId3"/>
          <a:stretch>
            <a:fillRect/>
          </a:stretch>
        </p:blipFill>
        <p:spPr>
          <a:xfrm>
            <a:off x="5656176" y="2261500"/>
            <a:ext cx="3265573" cy="2537335"/>
          </a:xfrm>
          <a:prstGeom prst="rect">
            <a:avLst/>
          </a:prstGeom>
        </p:spPr>
      </p:pic>
    </p:spTree>
    <p:extLst>
      <p:ext uri="{BB962C8B-B14F-4D97-AF65-F5344CB8AC3E}">
        <p14:creationId xmlns:p14="http://schemas.microsoft.com/office/powerpoint/2010/main" val="193329774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63005" y="899425"/>
            <a:ext cx="7772400" cy="1362075"/>
          </a:xfrm>
        </p:spPr>
        <p:txBody>
          <a:bodyPr/>
          <a:lstStyle/>
          <a:p>
            <a:pPr algn="l" eaLnBrk="1" hangingPunct="1"/>
            <a:r>
              <a:rPr lang="pt-BR" altLang="pt-BR" sz="2000" b="1" dirty="0" smtClean="0">
                <a:solidFill>
                  <a:srgbClr val="FF0000"/>
                </a:solidFill>
                <a:latin typeface="+mn-lt"/>
              </a:rPr>
              <a:t>Classificação das redes </a:t>
            </a:r>
            <a:br>
              <a:rPr lang="pt-BR" altLang="pt-BR" sz="2000" b="1" dirty="0" smtClean="0">
                <a:solidFill>
                  <a:srgbClr val="FF0000"/>
                </a:solidFill>
                <a:latin typeface="+mn-lt"/>
              </a:rPr>
            </a:br>
            <a:r>
              <a:rPr lang="pt-BR" altLang="pt-BR" sz="2000" b="0" dirty="0" smtClean="0">
                <a:solidFill>
                  <a:schemeClr val="tx1"/>
                </a:solidFill>
                <a:latin typeface="+mn-lt"/>
              </a:rPr>
              <a:t>q</a:t>
            </a:r>
            <a:r>
              <a:rPr lang="pt-BR" sz="2000" b="0" dirty="0" smtClean="0">
                <a:solidFill>
                  <a:schemeClr val="tx1"/>
                </a:solidFill>
                <a:latin typeface="+mn-lt"/>
              </a:rPr>
              <a:t>uanto </a:t>
            </a:r>
            <a:r>
              <a:rPr lang="pt-BR" sz="2000" b="0" dirty="0">
                <a:solidFill>
                  <a:schemeClr val="tx1"/>
                </a:solidFill>
                <a:latin typeface="+mn-lt"/>
              </a:rPr>
              <a:t>ao tamanho</a:t>
            </a:r>
            <a:r>
              <a:rPr lang="pt-BR" sz="2400" dirty="0"/>
              <a:t/>
            </a:r>
            <a:br>
              <a:rPr lang="pt-BR" sz="2400" dirty="0"/>
            </a:br>
            <a:endParaRPr lang="pt-BR" altLang="pt-BR" sz="2400" b="1" dirty="0" smtClean="0">
              <a:solidFill>
                <a:srgbClr val="FF0000"/>
              </a:solidFill>
              <a:latin typeface="Bookman Old Style" panose="02050604050505020204" pitchFamily="18" charset="0"/>
            </a:endParaRPr>
          </a:p>
        </p:txBody>
      </p:sp>
      <p:sp>
        <p:nvSpPr>
          <p:cNvPr id="32772" name="Rectangle 3"/>
          <p:cNvSpPr>
            <a:spLocks noGrp="1" noChangeArrowheads="1"/>
          </p:cNvSpPr>
          <p:nvPr>
            <p:ph type="body" idx="1"/>
          </p:nvPr>
        </p:nvSpPr>
        <p:spPr>
          <a:xfrm>
            <a:off x="-152400" y="1542197"/>
            <a:ext cx="5101776" cy="4503761"/>
          </a:xfrm>
        </p:spPr>
        <p:txBody>
          <a:bodyPr rtlCol="0">
            <a:normAutofit fontScale="32500" lnSpcReduction="20000"/>
          </a:bodyPr>
          <a:lstStyle/>
          <a:p>
            <a:pPr marL="457200" lvl="1" indent="0" algn="just">
              <a:lnSpc>
                <a:spcPct val="120000"/>
              </a:lnSpc>
              <a:buNone/>
            </a:pPr>
            <a:endParaRPr lang="en-US" sz="5000" b="1" dirty="0" smtClean="0">
              <a:solidFill>
                <a:srgbClr val="FF0000"/>
              </a:solidFill>
              <a:latin typeface="+mn-lt"/>
            </a:endParaRPr>
          </a:p>
          <a:p>
            <a:pPr marL="457200" lvl="1" indent="0" algn="just">
              <a:lnSpc>
                <a:spcPct val="170000"/>
              </a:lnSpc>
              <a:buNone/>
            </a:pPr>
            <a:r>
              <a:rPr lang="en-US" sz="4300" b="1" dirty="0" err="1" smtClean="0">
                <a:solidFill>
                  <a:srgbClr val="FF0000"/>
                </a:solidFill>
                <a:latin typeface="+mn-lt"/>
              </a:rPr>
              <a:t>Redes</a:t>
            </a:r>
            <a:r>
              <a:rPr lang="en-US" sz="4300" b="1" dirty="0" smtClean="0">
                <a:solidFill>
                  <a:srgbClr val="FF0000"/>
                </a:solidFill>
                <a:latin typeface="+mn-lt"/>
              </a:rPr>
              <a:t> </a:t>
            </a:r>
            <a:r>
              <a:rPr lang="en-US" sz="4300" b="1" dirty="0" err="1">
                <a:solidFill>
                  <a:srgbClr val="FF0000"/>
                </a:solidFill>
                <a:latin typeface="+mn-lt"/>
              </a:rPr>
              <a:t>Locais</a:t>
            </a:r>
            <a:r>
              <a:rPr lang="en-US" sz="4300" b="1" dirty="0">
                <a:solidFill>
                  <a:srgbClr val="FF0000"/>
                </a:solidFill>
                <a:latin typeface="+mn-lt"/>
              </a:rPr>
              <a:t> </a:t>
            </a:r>
            <a:r>
              <a:rPr lang="en-US" sz="4300" b="1" dirty="0" err="1">
                <a:solidFill>
                  <a:srgbClr val="FF0000"/>
                </a:solidFill>
                <a:latin typeface="+mn-lt"/>
              </a:rPr>
              <a:t>sem</a:t>
            </a:r>
            <a:r>
              <a:rPr lang="en-US" sz="4300" b="1" dirty="0">
                <a:solidFill>
                  <a:srgbClr val="FF0000"/>
                </a:solidFill>
                <a:latin typeface="+mn-lt"/>
              </a:rPr>
              <a:t> </a:t>
            </a:r>
            <a:r>
              <a:rPr lang="en-US" sz="4300" b="1" dirty="0" err="1">
                <a:solidFill>
                  <a:srgbClr val="FF0000"/>
                </a:solidFill>
                <a:latin typeface="+mn-lt"/>
              </a:rPr>
              <a:t>fio</a:t>
            </a:r>
            <a:r>
              <a:rPr lang="en-US" sz="4300" b="1" dirty="0">
                <a:solidFill>
                  <a:srgbClr val="FF0000"/>
                </a:solidFill>
                <a:latin typeface="+mn-lt"/>
              </a:rPr>
              <a:t> (WLANs – Wireless Local Area Networks) </a:t>
            </a:r>
            <a:endParaRPr lang="en-US" sz="4300" b="1" dirty="0" smtClean="0">
              <a:solidFill>
                <a:srgbClr val="FF0000"/>
              </a:solidFill>
              <a:latin typeface="+mn-lt"/>
            </a:endParaRPr>
          </a:p>
          <a:p>
            <a:pPr marL="457200" lvl="1" indent="0" algn="just">
              <a:lnSpc>
                <a:spcPct val="170000"/>
              </a:lnSpc>
              <a:buNone/>
            </a:pPr>
            <a:endParaRPr lang="pt-BR" sz="4300" b="1" dirty="0">
              <a:solidFill>
                <a:srgbClr val="FF0000"/>
              </a:solidFill>
              <a:latin typeface="+mn-lt"/>
            </a:endParaRPr>
          </a:p>
          <a:p>
            <a:pPr marL="457200" lvl="1" indent="0" algn="just">
              <a:lnSpc>
                <a:spcPct val="170000"/>
              </a:lnSpc>
              <a:buNone/>
            </a:pPr>
            <a:r>
              <a:rPr lang="pt-BR" sz="4300" dirty="0">
                <a:latin typeface="+mn-lt"/>
              </a:rPr>
              <a:t>As redes locais sem fio </a:t>
            </a:r>
            <a:r>
              <a:rPr lang="pt-BR" sz="4300" b="1" dirty="0">
                <a:latin typeface="+mn-lt"/>
              </a:rPr>
              <a:t>- </a:t>
            </a:r>
            <a:r>
              <a:rPr lang="pt-BR" sz="4300" b="1" dirty="0" err="1">
                <a:latin typeface="+mn-lt"/>
              </a:rPr>
              <a:t>WLANs</a:t>
            </a:r>
            <a:r>
              <a:rPr lang="pt-BR" sz="4300" b="1" dirty="0">
                <a:latin typeface="+mn-lt"/>
              </a:rPr>
              <a:t> </a:t>
            </a:r>
            <a:r>
              <a:rPr lang="pt-BR" sz="4300" dirty="0">
                <a:latin typeface="+mn-lt"/>
              </a:rPr>
              <a:t>foram concebidas com a finalidade de </a:t>
            </a:r>
            <a:r>
              <a:rPr lang="pt-BR" sz="4300" b="1" dirty="0">
                <a:latin typeface="+mn-lt"/>
              </a:rPr>
              <a:t>substituir as </a:t>
            </a:r>
            <a:r>
              <a:rPr lang="pt-BR" sz="4300" b="1" dirty="0" err="1">
                <a:latin typeface="+mn-lt"/>
              </a:rPr>
              <a:t>LANs</a:t>
            </a:r>
            <a:r>
              <a:rPr lang="pt-BR" sz="4300" b="1" dirty="0">
                <a:latin typeface="+mn-lt"/>
              </a:rPr>
              <a:t> cabeadas</a:t>
            </a:r>
            <a:r>
              <a:rPr lang="pt-BR" sz="4300" dirty="0">
                <a:latin typeface="+mn-lt"/>
              </a:rPr>
              <a:t>. Seu principal objetivo é possibilitar a conectividade entre dispositivos móveis, </a:t>
            </a:r>
            <a:r>
              <a:rPr lang="pt-BR" sz="4300" b="1" dirty="0">
                <a:latin typeface="+mn-lt"/>
              </a:rPr>
              <a:t>evitando assim a utilização de infraestrutura com fios </a:t>
            </a:r>
            <a:r>
              <a:rPr lang="pt-BR" sz="4300" dirty="0">
                <a:latin typeface="+mn-lt"/>
              </a:rPr>
              <a:t>e cabos para interconectar computadores dentro de casas e prédios de escritório entre si e a Internet (COULORIS, 2013).</a:t>
            </a:r>
          </a:p>
          <a:p>
            <a:pPr lvl="1" eaLnBrk="1" fontAlgn="auto" hangingPunct="1">
              <a:lnSpc>
                <a:spcPct val="120000"/>
              </a:lnSpc>
              <a:spcAft>
                <a:spcPts val="0"/>
              </a:spcAft>
              <a:defRPr/>
            </a:pPr>
            <a:endParaRPr lang="pt-BR" sz="2400" dirty="0" smtClean="0"/>
          </a:p>
        </p:txBody>
      </p:sp>
      <p:pic>
        <p:nvPicPr>
          <p:cNvPr id="4"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2" name="Espaço Reservado para Rodapé 1"/>
          <p:cNvSpPr>
            <a:spLocks noGrp="1"/>
          </p:cNvSpPr>
          <p:nvPr>
            <p:ph type="ftr" idx="11"/>
          </p:nvPr>
        </p:nvSpPr>
        <p:spPr/>
        <p:txBody>
          <a:bodyPr/>
          <a:lstStyle/>
          <a:p>
            <a:r>
              <a:rPr lang="pt-BR" smtClean="0"/>
              <a:t>Aula 06 - Redes de Computadores</a:t>
            </a:r>
            <a:endParaRPr lang="pt-BR"/>
          </a:p>
        </p:txBody>
      </p:sp>
      <p:pic>
        <p:nvPicPr>
          <p:cNvPr id="5" name="Imagem 4"/>
          <p:cNvPicPr>
            <a:picLocks noChangeAspect="1"/>
          </p:cNvPicPr>
          <p:nvPr/>
        </p:nvPicPr>
        <p:blipFill>
          <a:blip r:embed="rId3"/>
          <a:stretch>
            <a:fillRect/>
          </a:stretch>
        </p:blipFill>
        <p:spPr>
          <a:xfrm>
            <a:off x="5131558" y="2261500"/>
            <a:ext cx="3872097" cy="2781896"/>
          </a:xfrm>
          <a:prstGeom prst="rect">
            <a:avLst/>
          </a:prstGeom>
        </p:spPr>
      </p:pic>
    </p:spTree>
    <p:extLst>
      <p:ext uri="{BB962C8B-B14F-4D97-AF65-F5344CB8AC3E}">
        <p14:creationId xmlns:p14="http://schemas.microsoft.com/office/powerpoint/2010/main" val="286427771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58289" y="508000"/>
            <a:ext cx="7772400" cy="1362075"/>
          </a:xfrm>
        </p:spPr>
        <p:txBody>
          <a:bodyPr/>
          <a:lstStyle/>
          <a:p>
            <a:pPr algn="l" eaLnBrk="1" hangingPunct="1"/>
            <a:r>
              <a:rPr lang="pt-BR" altLang="pt-BR" sz="2000" b="1" dirty="0" smtClean="0">
                <a:solidFill>
                  <a:srgbClr val="FF0000"/>
                </a:solidFill>
                <a:latin typeface="+mn-lt"/>
              </a:rPr>
              <a:t>Classificação das redes </a:t>
            </a:r>
            <a:br>
              <a:rPr lang="pt-BR" altLang="pt-BR" sz="2000" b="1" dirty="0" smtClean="0">
                <a:solidFill>
                  <a:srgbClr val="FF0000"/>
                </a:solidFill>
                <a:latin typeface="+mn-lt"/>
              </a:rPr>
            </a:br>
            <a:r>
              <a:rPr lang="pt-BR" altLang="pt-BR" sz="2000" b="0" dirty="0" smtClean="0">
                <a:solidFill>
                  <a:schemeClr val="tx1"/>
                </a:solidFill>
                <a:latin typeface="+mn-lt"/>
              </a:rPr>
              <a:t>q</a:t>
            </a:r>
            <a:r>
              <a:rPr lang="pt-BR" sz="2000" b="0" dirty="0" smtClean="0">
                <a:solidFill>
                  <a:schemeClr val="tx1"/>
                </a:solidFill>
                <a:latin typeface="+mn-lt"/>
              </a:rPr>
              <a:t>uanto </a:t>
            </a:r>
            <a:r>
              <a:rPr lang="pt-BR" sz="2000" b="0" dirty="0">
                <a:solidFill>
                  <a:schemeClr val="tx1"/>
                </a:solidFill>
                <a:latin typeface="+mn-lt"/>
              </a:rPr>
              <a:t>ao tamanho</a:t>
            </a:r>
            <a:r>
              <a:rPr lang="pt-BR" sz="2400" b="0" dirty="0">
                <a:solidFill>
                  <a:schemeClr val="tx1"/>
                </a:solidFill>
                <a:latin typeface="Bookman Old Style" panose="02050604050505020204" pitchFamily="18" charset="0"/>
              </a:rPr>
              <a:t/>
            </a:r>
            <a:br>
              <a:rPr lang="pt-BR" sz="2400" b="0" dirty="0">
                <a:solidFill>
                  <a:schemeClr val="tx1"/>
                </a:solidFill>
                <a:latin typeface="Bookman Old Style" panose="02050604050505020204" pitchFamily="18" charset="0"/>
              </a:rPr>
            </a:br>
            <a:endParaRPr lang="pt-BR" altLang="pt-BR" sz="2400" b="0" dirty="0" smtClean="0">
              <a:solidFill>
                <a:schemeClr val="tx1"/>
              </a:solidFill>
              <a:latin typeface="Bookman Old Style" panose="02050604050505020204" pitchFamily="18" charset="0"/>
            </a:endParaRPr>
          </a:p>
        </p:txBody>
      </p:sp>
      <p:sp>
        <p:nvSpPr>
          <p:cNvPr id="32772" name="Rectangle 3"/>
          <p:cNvSpPr>
            <a:spLocks noGrp="1" noChangeArrowheads="1"/>
          </p:cNvSpPr>
          <p:nvPr>
            <p:ph type="body" idx="1"/>
          </p:nvPr>
        </p:nvSpPr>
        <p:spPr>
          <a:xfrm>
            <a:off x="-199031" y="4988186"/>
            <a:ext cx="6318913" cy="1500187"/>
          </a:xfrm>
        </p:spPr>
        <p:txBody>
          <a:bodyPr rtlCol="0">
            <a:noAutofit/>
          </a:bodyPr>
          <a:lstStyle/>
          <a:p>
            <a:pPr marL="457200" lvl="1" indent="0">
              <a:buNone/>
            </a:pPr>
            <a:r>
              <a:rPr lang="pt-BR" sz="1600" b="1" dirty="0" smtClean="0">
                <a:solidFill>
                  <a:srgbClr val="FF0000"/>
                </a:solidFill>
                <a:latin typeface="+mn-lt"/>
              </a:rPr>
              <a:t>Redes </a:t>
            </a:r>
            <a:r>
              <a:rPr lang="pt-BR" sz="1600" b="1" dirty="0">
                <a:solidFill>
                  <a:srgbClr val="FF0000"/>
                </a:solidFill>
                <a:latin typeface="+mn-lt"/>
              </a:rPr>
              <a:t>sem fio </a:t>
            </a:r>
            <a:endParaRPr lang="pt-BR" sz="1600" b="1" dirty="0" smtClean="0">
              <a:solidFill>
                <a:srgbClr val="FF0000"/>
              </a:solidFill>
              <a:latin typeface="+mn-lt"/>
            </a:endParaRPr>
          </a:p>
          <a:p>
            <a:pPr marL="457200" lvl="1" indent="0">
              <a:buNone/>
            </a:pPr>
            <a:endParaRPr lang="pt-BR" sz="1600" b="1" dirty="0">
              <a:solidFill>
                <a:srgbClr val="FF0000"/>
              </a:solidFill>
              <a:latin typeface="+mn-lt"/>
            </a:endParaRPr>
          </a:p>
          <a:p>
            <a:pPr marL="457200" lvl="1" indent="0" algn="just">
              <a:buNone/>
            </a:pPr>
            <a:r>
              <a:rPr lang="pt-BR" sz="1600" dirty="0">
                <a:latin typeface="+mn-lt"/>
              </a:rPr>
              <a:t>As redes sem fio são aquelas que transmitem dados através de ondas de rádio, e ao invés dos computadores se conectarem através de um cabo, eles estão conectados a um transmissor e receptor de rádio</a:t>
            </a:r>
            <a:r>
              <a:rPr lang="pt-BR" sz="1600" dirty="0" smtClean="0">
                <a:latin typeface="+mn-lt"/>
              </a:rPr>
              <a:t>.</a:t>
            </a:r>
          </a:p>
          <a:p>
            <a:pPr marL="457200" lvl="1" indent="0" algn="just">
              <a:buNone/>
            </a:pPr>
            <a:r>
              <a:rPr lang="pt-BR" sz="1600" dirty="0" smtClean="0">
                <a:latin typeface="+mn-lt"/>
              </a:rPr>
              <a:t> </a:t>
            </a:r>
          </a:p>
          <a:p>
            <a:pPr marL="457200" lvl="1" indent="0" algn="just">
              <a:buNone/>
            </a:pPr>
            <a:r>
              <a:rPr lang="pt-BR" sz="1600" dirty="0" smtClean="0">
                <a:latin typeface="+mn-lt"/>
              </a:rPr>
              <a:t>Como </a:t>
            </a:r>
            <a:r>
              <a:rPr lang="pt-BR" sz="1600" dirty="0">
                <a:latin typeface="+mn-lt"/>
              </a:rPr>
              <a:t>exemplo temos as redes </a:t>
            </a:r>
            <a:r>
              <a:rPr lang="pt-BR" sz="1600" b="1" dirty="0">
                <a:latin typeface="+mn-lt"/>
              </a:rPr>
              <a:t>WiMAX </a:t>
            </a:r>
            <a:r>
              <a:rPr lang="pt-BR" sz="1600" dirty="0">
                <a:latin typeface="+mn-lt"/>
              </a:rPr>
              <a:t> que seguem o padrão IEEE 802.16 e são utilizadas pelas </a:t>
            </a:r>
            <a:r>
              <a:rPr lang="pt-BR" sz="1600" b="1" dirty="0" err="1">
                <a:latin typeface="+mn-lt"/>
              </a:rPr>
              <a:t>WMANs</a:t>
            </a:r>
            <a:r>
              <a:rPr lang="pt-BR" sz="1600" dirty="0">
                <a:latin typeface="+mn-lt"/>
              </a:rPr>
              <a:t> – (Wireless </a:t>
            </a:r>
            <a:r>
              <a:rPr lang="pt-BR" sz="1600" dirty="0" err="1">
                <a:latin typeface="+mn-lt"/>
              </a:rPr>
              <a:t>Metropolitan</a:t>
            </a:r>
            <a:r>
              <a:rPr lang="pt-BR" sz="1600" dirty="0">
                <a:latin typeface="+mn-lt"/>
              </a:rPr>
              <a:t> </a:t>
            </a:r>
            <a:r>
              <a:rPr lang="pt-BR" sz="1600" dirty="0" err="1">
                <a:latin typeface="+mn-lt"/>
              </a:rPr>
              <a:t>Area</a:t>
            </a:r>
            <a:r>
              <a:rPr lang="pt-BR" sz="1600" dirty="0">
                <a:latin typeface="+mn-lt"/>
              </a:rPr>
              <a:t> Network). Outro exemplo são as redes 3G e 4G, utilizadas na telefonia móvel. </a:t>
            </a:r>
            <a:endParaRPr lang="pt-BR" sz="1600" dirty="0" smtClean="0">
              <a:latin typeface="+mn-lt"/>
            </a:endParaRPr>
          </a:p>
          <a:p>
            <a:pPr marL="457200" lvl="1" indent="0" algn="just">
              <a:buNone/>
            </a:pPr>
            <a:endParaRPr lang="pt-BR" sz="1600" dirty="0" smtClean="0">
              <a:latin typeface="+mn-lt"/>
            </a:endParaRPr>
          </a:p>
          <a:p>
            <a:pPr marL="457200" lvl="1" indent="0" algn="just">
              <a:buNone/>
            </a:pPr>
            <a:r>
              <a:rPr lang="pt-BR" sz="1600" dirty="0" smtClean="0">
                <a:latin typeface="+mn-lt"/>
              </a:rPr>
              <a:t>Elas </a:t>
            </a:r>
            <a:r>
              <a:rPr lang="pt-BR" sz="1600" dirty="0">
                <a:latin typeface="+mn-lt"/>
              </a:rPr>
              <a:t>são projetadas para operar em áreas amplas (normalmente, países ou continentes inteiros) por meio de conexões de rádio</a:t>
            </a:r>
            <a:r>
              <a:rPr lang="pt-BR" sz="1600" dirty="0" smtClean="0">
                <a:latin typeface="+mn-lt"/>
              </a:rPr>
              <a:t>.</a:t>
            </a:r>
          </a:p>
          <a:p>
            <a:pPr marL="457200" lvl="1" indent="0" algn="just">
              <a:buNone/>
            </a:pPr>
            <a:endParaRPr lang="pt-BR" sz="1600" dirty="0">
              <a:latin typeface="+mn-lt"/>
            </a:endParaRPr>
          </a:p>
          <a:p>
            <a:pPr marL="457200" lvl="1" indent="0" algn="just">
              <a:buNone/>
            </a:pPr>
            <a:r>
              <a:rPr lang="pt-BR" sz="1600" dirty="0">
                <a:latin typeface="+mn-lt"/>
              </a:rPr>
              <a:t>É importante ressaltar que uma rede sem fio herda todas as caracte­rísticas de uma rede de computadores tradicional neste caso a diferença é o meio de transmissão utilizado.</a:t>
            </a:r>
          </a:p>
        </p:txBody>
      </p:sp>
      <p:pic>
        <p:nvPicPr>
          <p:cNvPr id="4"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2" name="Espaço Reservado para Rodapé 1"/>
          <p:cNvSpPr>
            <a:spLocks noGrp="1"/>
          </p:cNvSpPr>
          <p:nvPr>
            <p:ph type="ftr" idx="11"/>
          </p:nvPr>
        </p:nvSpPr>
        <p:spPr/>
        <p:txBody>
          <a:bodyPr/>
          <a:lstStyle/>
          <a:p>
            <a:r>
              <a:rPr lang="pt-BR" smtClean="0"/>
              <a:t>Aula 06 - Redes de Computadores</a:t>
            </a:r>
            <a:endParaRPr lang="pt-BR"/>
          </a:p>
        </p:txBody>
      </p:sp>
      <p:pic>
        <p:nvPicPr>
          <p:cNvPr id="5" name="Imagem 4"/>
          <p:cNvPicPr>
            <a:picLocks noChangeAspect="1"/>
          </p:cNvPicPr>
          <p:nvPr/>
        </p:nvPicPr>
        <p:blipFill>
          <a:blip r:embed="rId3"/>
          <a:stretch>
            <a:fillRect/>
          </a:stretch>
        </p:blipFill>
        <p:spPr>
          <a:xfrm>
            <a:off x="6159844" y="2121436"/>
            <a:ext cx="2920609" cy="2245848"/>
          </a:xfrm>
          <a:prstGeom prst="rect">
            <a:avLst/>
          </a:prstGeom>
        </p:spPr>
      </p:pic>
    </p:spTree>
    <p:extLst>
      <p:ext uri="{BB962C8B-B14F-4D97-AF65-F5344CB8AC3E}">
        <p14:creationId xmlns:p14="http://schemas.microsoft.com/office/powerpoint/2010/main" val="97119289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50861" y="842170"/>
            <a:ext cx="7772400" cy="1362075"/>
          </a:xfrm>
        </p:spPr>
        <p:txBody>
          <a:bodyPr/>
          <a:lstStyle/>
          <a:p>
            <a:pPr eaLnBrk="1" hangingPunct="1"/>
            <a:r>
              <a:rPr lang="pt-BR" altLang="pt-BR" sz="2000" b="1" dirty="0" smtClean="0"/>
              <a:t>Resumo da classificação geográficas das redes</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22144" t="21765" r="14163" b="19977"/>
          <a:stretch>
            <a:fillRect/>
          </a:stretch>
        </p:blipFill>
        <p:spPr bwMode="auto">
          <a:xfrm>
            <a:off x="279399" y="1820257"/>
            <a:ext cx="864235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82961791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2655887" y="1800532"/>
            <a:ext cx="6019800" cy="2209800"/>
          </a:xfrm>
          <a:prstGeom prst="rect">
            <a:avLst/>
          </a:prstGeom>
          <a:noFill/>
          <a:ln>
            <a:noFill/>
          </a:ln>
        </p:spPr>
        <p:txBody>
          <a:bodyPr spcFirstLastPara="1" wrap="square" lIns="91425" tIns="45700" rIns="91425" bIns="45700" anchor="ctr" anchorCtr="0">
            <a:noAutofit/>
          </a:bodyPr>
          <a:lstStyle/>
          <a:p>
            <a:r>
              <a:rPr lang="en-US" sz="3200" b="0" i="0" u="none" dirty="0" smtClean="0">
                <a:solidFill>
                  <a:schemeClr val="lt1"/>
                </a:solidFill>
                <a:latin typeface="Arial"/>
                <a:ea typeface="Arial"/>
                <a:cs typeface="Arial"/>
                <a:sym typeface="Arial"/>
              </a:rPr>
              <a:t> </a:t>
            </a:r>
            <a:r>
              <a:rPr lang="pt-BR" altLang="pt-BR" sz="2400" b="1" dirty="0">
                <a:solidFill>
                  <a:schemeClr val="bg1"/>
                </a:solidFill>
              </a:rPr>
              <a:t>Redes de Computadores topologias</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26</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1336871691"/>
      </p:ext>
    </p:extLst>
  </p:cSld>
  <p:clrMapOvr>
    <a:masterClrMapping/>
  </p:clrMapOvr>
  <p:transition>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Text Box 2"/>
          <p:cNvSpPr txBox="1">
            <a:spLocks noChangeArrowheads="1"/>
          </p:cNvSpPr>
          <p:nvPr/>
        </p:nvSpPr>
        <p:spPr bwMode="auto">
          <a:xfrm>
            <a:off x="36512" y="694125"/>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pt-BR" altLang="pt-BR" sz="2000" b="1" dirty="0">
                <a:solidFill>
                  <a:srgbClr val="FF0000"/>
                </a:solidFill>
                <a:latin typeface="+mn-lt"/>
              </a:rPr>
              <a:t>Redes de </a:t>
            </a:r>
            <a:r>
              <a:rPr lang="pt-BR" altLang="pt-BR" sz="2000" b="1" dirty="0" smtClean="0">
                <a:solidFill>
                  <a:srgbClr val="FF0000"/>
                </a:solidFill>
                <a:latin typeface="+mn-lt"/>
              </a:rPr>
              <a:t>Computadores topologias</a:t>
            </a:r>
            <a:endParaRPr lang="pt-BR" altLang="pt-BR" sz="2000" b="1" dirty="0">
              <a:solidFill>
                <a:srgbClr val="FF0000"/>
              </a:solidFill>
              <a:latin typeface="+mn-lt"/>
            </a:endParaRPr>
          </a:p>
        </p:txBody>
      </p:sp>
      <p:sp>
        <p:nvSpPr>
          <p:cNvPr id="2" name="Retângulo 1"/>
          <p:cNvSpPr/>
          <p:nvPr/>
        </p:nvSpPr>
        <p:spPr>
          <a:xfrm>
            <a:off x="171820" y="1918261"/>
            <a:ext cx="4195463" cy="3257302"/>
          </a:xfrm>
          <a:prstGeom prst="rect">
            <a:avLst/>
          </a:prstGeom>
        </p:spPr>
        <p:txBody>
          <a:bodyPr wrap="square">
            <a:spAutoFit/>
          </a:bodyPr>
          <a:lstStyle/>
          <a:p>
            <a:pPr algn="just">
              <a:lnSpc>
                <a:spcPct val="150000"/>
              </a:lnSpc>
              <a:spcAft>
                <a:spcPts val="1000"/>
              </a:spcAft>
            </a:pPr>
            <a:r>
              <a:rPr lang="pt-BR" dirty="0">
                <a:latin typeface="+mn-lt"/>
                <a:ea typeface="Calibri" panose="020F0502020204030204" pitchFamily="34" charset="0"/>
                <a:cs typeface="Times-Roman"/>
              </a:rPr>
              <a:t>A </a:t>
            </a:r>
            <a:r>
              <a:rPr lang="pt-BR" b="1" dirty="0">
                <a:latin typeface="+mn-lt"/>
                <a:ea typeface="Calibri" panose="020F0502020204030204" pitchFamily="34" charset="0"/>
                <a:cs typeface="Times-Roman"/>
              </a:rPr>
              <a:t>Topologia de redes </a:t>
            </a:r>
            <a:r>
              <a:rPr lang="pt-BR" dirty="0">
                <a:latin typeface="+mn-lt"/>
                <a:ea typeface="Calibri" panose="020F0502020204030204" pitchFamily="34" charset="0"/>
                <a:cs typeface="Times-Roman"/>
              </a:rPr>
              <a:t>é a forma como os nós de uma rede estão interconectados.  </a:t>
            </a:r>
            <a:endParaRPr lang="pt-BR" dirty="0" smtClean="0">
              <a:latin typeface="+mn-lt"/>
              <a:ea typeface="Calibri" panose="020F0502020204030204" pitchFamily="34" charset="0"/>
              <a:cs typeface="Times-Roman"/>
            </a:endParaRPr>
          </a:p>
          <a:p>
            <a:pPr algn="just">
              <a:lnSpc>
                <a:spcPct val="150000"/>
              </a:lnSpc>
              <a:spcAft>
                <a:spcPts val="1000"/>
              </a:spcAft>
            </a:pPr>
            <a:r>
              <a:rPr lang="pt-BR" dirty="0" smtClean="0">
                <a:latin typeface="+mn-lt"/>
                <a:ea typeface="Calibri" panose="020F0502020204030204" pitchFamily="34" charset="0"/>
                <a:cs typeface="Times-Roman"/>
              </a:rPr>
              <a:t>Essa </a:t>
            </a:r>
            <a:r>
              <a:rPr lang="pt-BR" dirty="0">
                <a:latin typeface="+mn-lt"/>
                <a:ea typeface="Calibri" panose="020F0502020204030204" pitchFamily="34" charset="0"/>
                <a:cs typeface="Times-Roman"/>
              </a:rPr>
              <a:t>topologia pode ser tanto física como lógica. </a:t>
            </a:r>
            <a:endParaRPr lang="pt-BR" dirty="0" smtClean="0">
              <a:latin typeface="+mn-lt"/>
              <a:ea typeface="Calibri" panose="020F0502020204030204" pitchFamily="34" charset="0"/>
              <a:cs typeface="Times-Roman"/>
            </a:endParaRPr>
          </a:p>
          <a:p>
            <a:pPr algn="just">
              <a:lnSpc>
                <a:spcPct val="150000"/>
              </a:lnSpc>
              <a:spcAft>
                <a:spcPts val="1000"/>
              </a:spcAft>
            </a:pPr>
            <a:r>
              <a:rPr lang="pt-BR" dirty="0" smtClean="0">
                <a:latin typeface="+mn-lt"/>
                <a:ea typeface="Calibri" panose="020F0502020204030204" pitchFamily="34" charset="0"/>
                <a:cs typeface="Times-Roman"/>
              </a:rPr>
              <a:t>Podemos </a:t>
            </a:r>
            <a:r>
              <a:rPr lang="pt-BR" dirty="0">
                <a:latin typeface="+mn-lt"/>
                <a:ea typeface="Calibri" panose="020F0502020204030204" pitchFamily="34" charset="0"/>
                <a:cs typeface="Times-Roman"/>
              </a:rPr>
              <a:t>afirmar que a </a:t>
            </a:r>
            <a:r>
              <a:rPr lang="pt-BR" b="1" dirty="0">
                <a:latin typeface="+mn-lt"/>
                <a:ea typeface="Calibri" panose="020F0502020204030204" pitchFamily="34" charset="0"/>
                <a:cs typeface="Times-Roman"/>
              </a:rPr>
              <a:t>topologia física </a:t>
            </a:r>
            <a:r>
              <a:rPr lang="pt-BR" dirty="0">
                <a:latin typeface="+mn-lt"/>
                <a:ea typeface="Calibri" panose="020F0502020204030204" pitchFamily="34" charset="0"/>
                <a:cs typeface="Times-Roman"/>
              </a:rPr>
              <a:t>de uma rede local compreende os enlaces físicos de ligação dos elementos computacionais da rede, enquanto a </a:t>
            </a:r>
            <a:r>
              <a:rPr lang="pt-BR" b="1" dirty="0">
                <a:latin typeface="+mn-lt"/>
                <a:ea typeface="Calibri" panose="020F0502020204030204" pitchFamily="34" charset="0"/>
                <a:cs typeface="Times-Roman"/>
              </a:rPr>
              <a:t>topologia lógica </a:t>
            </a:r>
            <a:r>
              <a:rPr lang="pt-BR" dirty="0">
                <a:latin typeface="+mn-lt"/>
                <a:ea typeface="Calibri" panose="020F0502020204030204" pitchFamily="34" charset="0"/>
                <a:cs typeface="Times-Roman"/>
              </a:rPr>
              <a:t>da rede se refere à </a:t>
            </a:r>
            <a:r>
              <a:rPr lang="pt-BR" b="1" dirty="0">
                <a:latin typeface="+mn-lt"/>
                <a:ea typeface="Calibri" panose="020F0502020204030204" pitchFamily="34" charset="0"/>
                <a:cs typeface="Times-Roman"/>
              </a:rPr>
              <a:t>forma pela qual o sinal é efetivamente transmitido </a:t>
            </a:r>
            <a:r>
              <a:rPr lang="pt-BR" dirty="0">
                <a:latin typeface="+mn-lt"/>
                <a:ea typeface="Calibri" panose="020F0502020204030204" pitchFamily="34" charset="0"/>
                <a:cs typeface="Times-Roman"/>
              </a:rPr>
              <a:t>entre um computador e outro. </a:t>
            </a:r>
            <a:endParaRPr lang="pt-BR" dirty="0">
              <a:effectLst/>
              <a:latin typeface="+mn-lt"/>
              <a:ea typeface="Calibri" panose="020F0502020204030204" pitchFamily="34" charset="0"/>
              <a:cs typeface="Times New Roman" panose="02020603050405020304" pitchFamily="18" charset="0"/>
            </a:endParaRPr>
          </a:p>
        </p:txBody>
      </p:sp>
      <p:pic>
        <p:nvPicPr>
          <p:cNvPr id="6"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5" name="Espaço Reservado para Rodapé 4"/>
          <p:cNvSpPr>
            <a:spLocks noGrp="1"/>
          </p:cNvSpPr>
          <p:nvPr>
            <p:ph type="ftr" idx="11"/>
          </p:nvPr>
        </p:nvSpPr>
        <p:spPr/>
        <p:txBody>
          <a:bodyPr/>
          <a:lstStyle/>
          <a:p>
            <a:r>
              <a:rPr lang="pt-BR" smtClean="0"/>
              <a:t>Aula 06 - Redes de Computadores</a:t>
            </a:r>
            <a:endParaRPr lang="pt-BR"/>
          </a:p>
        </p:txBody>
      </p:sp>
      <p:pic>
        <p:nvPicPr>
          <p:cNvPr id="4" name="Imagem 3"/>
          <p:cNvPicPr>
            <a:picLocks noChangeAspect="1"/>
          </p:cNvPicPr>
          <p:nvPr/>
        </p:nvPicPr>
        <p:blipFill>
          <a:blip r:embed="rId3"/>
          <a:stretch>
            <a:fillRect/>
          </a:stretch>
        </p:blipFill>
        <p:spPr>
          <a:xfrm>
            <a:off x="4693178" y="1800355"/>
            <a:ext cx="4228571" cy="2619048"/>
          </a:xfrm>
          <a:prstGeom prst="rect">
            <a:avLst/>
          </a:prstGeom>
        </p:spPr>
      </p:pic>
    </p:spTree>
    <p:extLst>
      <p:ext uri="{BB962C8B-B14F-4D97-AF65-F5344CB8AC3E}">
        <p14:creationId xmlns:p14="http://schemas.microsoft.com/office/powerpoint/2010/main" val="30569552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458754"/>
                                        </p:tgtEl>
                                        <p:attrNameLst>
                                          <p:attrName>style.visibility</p:attrName>
                                        </p:attrNameLst>
                                      </p:cBhvr>
                                      <p:to>
                                        <p:strVal val="visible"/>
                                      </p:to>
                                    </p:set>
                                    <p:anim calcmode="lin" valueType="num">
                                      <p:cBhvr>
                                        <p:cTn id="7" dur="500" fill="hold"/>
                                        <p:tgtEl>
                                          <p:spTgt spid="458754"/>
                                        </p:tgtEl>
                                        <p:attrNameLst>
                                          <p:attrName>ppt_x</p:attrName>
                                        </p:attrNameLst>
                                      </p:cBhvr>
                                      <p:tavLst>
                                        <p:tav tm="0">
                                          <p:val>
                                            <p:strVal val="#ppt_x"/>
                                          </p:val>
                                        </p:tav>
                                        <p:tav tm="100000">
                                          <p:val>
                                            <p:strVal val="#ppt_x"/>
                                          </p:val>
                                        </p:tav>
                                      </p:tavLst>
                                    </p:anim>
                                    <p:anim calcmode="lin" valueType="num">
                                      <p:cBhvr>
                                        <p:cTn id="8" dur="500" fill="hold"/>
                                        <p:tgtEl>
                                          <p:spTgt spid="458754"/>
                                        </p:tgtEl>
                                        <p:attrNameLst>
                                          <p:attrName>ppt_y</p:attrName>
                                        </p:attrNameLst>
                                      </p:cBhvr>
                                      <p:tavLst>
                                        <p:tav tm="0">
                                          <p:val>
                                            <p:strVal val="#ppt_y+#ppt_h/2"/>
                                          </p:val>
                                        </p:tav>
                                        <p:tav tm="100000">
                                          <p:val>
                                            <p:strVal val="#ppt_y"/>
                                          </p:val>
                                        </p:tav>
                                      </p:tavLst>
                                    </p:anim>
                                    <p:anim calcmode="lin" valueType="num">
                                      <p:cBhvr>
                                        <p:cTn id="9" dur="500" fill="hold"/>
                                        <p:tgtEl>
                                          <p:spTgt spid="458754"/>
                                        </p:tgtEl>
                                        <p:attrNameLst>
                                          <p:attrName>ppt_w</p:attrName>
                                        </p:attrNameLst>
                                      </p:cBhvr>
                                      <p:tavLst>
                                        <p:tav tm="0">
                                          <p:val>
                                            <p:strVal val="#ppt_w"/>
                                          </p:val>
                                        </p:tav>
                                        <p:tav tm="100000">
                                          <p:val>
                                            <p:strVal val="#ppt_w"/>
                                          </p:val>
                                        </p:tav>
                                      </p:tavLst>
                                    </p:anim>
                                    <p:anim calcmode="lin" valueType="num">
                                      <p:cBhvr>
                                        <p:cTn id="10" dur="500" fill="hold"/>
                                        <p:tgtEl>
                                          <p:spTgt spid="4587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Text Box 2"/>
          <p:cNvSpPr txBox="1">
            <a:spLocks noChangeArrowheads="1"/>
          </p:cNvSpPr>
          <p:nvPr/>
        </p:nvSpPr>
        <p:spPr bwMode="auto">
          <a:xfrm>
            <a:off x="17710" y="764704"/>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pt-BR" altLang="pt-BR" sz="2000" b="1" dirty="0" smtClean="0">
                <a:solidFill>
                  <a:srgbClr val="FF0000"/>
                </a:solidFill>
                <a:latin typeface="+mn-lt"/>
              </a:rPr>
              <a:t>Redes de Computadores topologias</a:t>
            </a:r>
            <a:endParaRPr lang="pt-BR" altLang="pt-BR" sz="2000" b="1" dirty="0">
              <a:solidFill>
                <a:srgbClr val="FF0000"/>
              </a:solidFill>
              <a:latin typeface="+mn-lt"/>
            </a:endParaRPr>
          </a:p>
        </p:txBody>
      </p:sp>
      <p:sp>
        <p:nvSpPr>
          <p:cNvPr id="3" name="Retângulo 2"/>
          <p:cNvSpPr/>
          <p:nvPr/>
        </p:nvSpPr>
        <p:spPr>
          <a:xfrm>
            <a:off x="179512" y="1484784"/>
            <a:ext cx="4556261" cy="4224233"/>
          </a:xfrm>
          <a:prstGeom prst="rect">
            <a:avLst/>
          </a:prstGeom>
        </p:spPr>
        <p:txBody>
          <a:bodyPr wrap="square">
            <a:spAutoFit/>
          </a:bodyPr>
          <a:lstStyle/>
          <a:p>
            <a:pPr lvl="0" algn="just">
              <a:spcBef>
                <a:spcPts val="0"/>
              </a:spcBef>
              <a:spcAft>
                <a:spcPts val="0"/>
              </a:spcAft>
              <a:tabLst>
                <a:tab pos="540385" algn="l"/>
              </a:tabLst>
            </a:pPr>
            <a:r>
              <a:rPr lang="pt-BR" sz="1800" b="1" dirty="0" smtClean="0">
                <a:solidFill>
                  <a:srgbClr val="4F81BD"/>
                </a:solidFill>
                <a:latin typeface="+mn-lt"/>
                <a:ea typeface="Times New Roman" panose="02020603050405020304" pitchFamily="18" charset="0"/>
                <a:cs typeface="Times New Roman" panose="02020603050405020304" pitchFamily="18" charset="0"/>
              </a:rPr>
              <a:t>Estrela : </a:t>
            </a:r>
          </a:p>
          <a:p>
            <a:pPr lvl="0" algn="just">
              <a:spcBef>
                <a:spcPts val="0"/>
              </a:spcBef>
              <a:spcAft>
                <a:spcPts val="0"/>
              </a:spcAft>
              <a:tabLst>
                <a:tab pos="540385" algn="l"/>
              </a:tabLst>
            </a:pPr>
            <a:r>
              <a:rPr lang="pt-BR" sz="1800" dirty="0" smtClean="0">
                <a:latin typeface="+mn-lt"/>
                <a:ea typeface="Calibri" panose="020F0502020204030204" pitchFamily="34" charset="0"/>
                <a:cs typeface="Times-Roman"/>
              </a:rPr>
              <a:t>Nessa </a:t>
            </a:r>
            <a:r>
              <a:rPr lang="pt-BR" sz="1800" dirty="0">
                <a:latin typeface="+mn-lt"/>
                <a:ea typeface="Calibri" panose="020F0502020204030204" pitchFamily="34" charset="0"/>
                <a:cs typeface="Times-Roman"/>
              </a:rPr>
              <a:t>topologia todos os dispositivos são conectados uns aos outros por um dispositivo central, geralmente um </a:t>
            </a:r>
            <a:r>
              <a:rPr lang="pt-BR" sz="1800" b="1" i="1" dirty="0">
                <a:latin typeface="+mn-lt"/>
                <a:ea typeface="Calibri" panose="020F0502020204030204" pitchFamily="34" charset="0"/>
                <a:cs typeface="Times-Roman"/>
              </a:rPr>
              <a:t>Hub</a:t>
            </a:r>
            <a:r>
              <a:rPr lang="pt-BR" sz="1800" dirty="0">
                <a:latin typeface="+mn-lt"/>
                <a:ea typeface="Calibri" panose="020F0502020204030204" pitchFamily="34" charset="0"/>
                <a:cs typeface="Times-Roman"/>
              </a:rPr>
              <a:t> ou </a:t>
            </a:r>
            <a:r>
              <a:rPr lang="pt-BR" sz="1800" b="1" i="1" dirty="0">
                <a:latin typeface="+mn-lt"/>
                <a:ea typeface="Calibri" panose="020F0502020204030204" pitchFamily="34" charset="0"/>
                <a:cs typeface="Times-Roman"/>
              </a:rPr>
              <a:t>Switch</a:t>
            </a:r>
            <a:r>
              <a:rPr lang="pt-BR" sz="1800" dirty="0">
                <a:latin typeface="+mn-lt"/>
                <a:ea typeface="Calibri" panose="020F0502020204030204" pitchFamily="34" charset="0"/>
                <a:cs typeface="Times-Roman"/>
              </a:rPr>
              <a:t>. Essas redes são geralmente fáceis de instalar e gerenciar. </a:t>
            </a:r>
            <a:endParaRPr lang="pt-BR" sz="1800" dirty="0" smtClean="0">
              <a:latin typeface="+mn-lt"/>
              <a:ea typeface="Calibri" panose="020F0502020204030204" pitchFamily="34" charset="0"/>
              <a:cs typeface="Times-Roman"/>
            </a:endParaRPr>
          </a:p>
          <a:p>
            <a:pPr lvl="0" algn="just">
              <a:spcBef>
                <a:spcPts val="0"/>
              </a:spcBef>
              <a:spcAft>
                <a:spcPts val="0"/>
              </a:spcAft>
              <a:tabLst>
                <a:tab pos="540385" algn="l"/>
              </a:tabLst>
            </a:pPr>
            <a:endParaRPr lang="pt-BR" sz="1800" dirty="0" smtClean="0">
              <a:latin typeface="+mn-lt"/>
              <a:ea typeface="Calibri" panose="020F0502020204030204" pitchFamily="34" charset="0"/>
              <a:cs typeface="Times-Roman"/>
            </a:endParaRPr>
          </a:p>
          <a:p>
            <a:pPr lvl="0" algn="just">
              <a:spcBef>
                <a:spcPts val="0"/>
              </a:spcBef>
              <a:spcAft>
                <a:spcPts val="0"/>
              </a:spcAft>
              <a:tabLst>
                <a:tab pos="540385" algn="l"/>
              </a:tabLst>
            </a:pPr>
            <a:r>
              <a:rPr lang="pt-BR" sz="1800" dirty="0" smtClean="0">
                <a:latin typeface="+mn-lt"/>
                <a:ea typeface="Calibri" panose="020F0502020204030204" pitchFamily="34" charset="0"/>
                <a:cs typeface="Times-Roman"/>
              </a:rPr>
              <a:t>Porém</a:t>
            </a:r>
            <a:r>
              <a:rPr lang="pt-BR" sz="1800" dirty="0">
                <a:latin typeface="+mn-lt"/>
                <a:ea typeface="Calibri" panose="020F0502020204030204" pitchFamily="34" charset="0"/>
                <a:cs typeface="Times-Roman"/>
              </a:rPr>
              <a:t>, alguns problemas podem ocorrer: como </a:t>
            </a:r>
            <a:r>
              <a:rPr lang="pt-BR" sz="1800" dirty="0">
                <a:solidFill>
                  <a:srgbClr val="FF0000"/>
                </a:solidFill>
                <a:latin typeface="+mn-lt"/>
                <a:ea typeface="Calibri" panose="020F0502020204030204" pitchFamily="34" charset="0"/>
                <a:cs typeface="Times-Roman"/>
              </a:rPr>
              <a:t>congestionamentos de tráfego e falhas no dispositivo central</a:t>
            </a:r>
            <a:r>
              <a:rPr lang="pt-BR" sz="1800" dirty="0">
                <a:latin typeface="+mn-lt"/>
                <a:ea typeface="Calibri" panose="020F0502020204030204" pitchFamily="34" charset="0"/>
                <a:cs typeface="Times-Roman"/>
              </a:rPr>
              <a:t>, quando isso ocorre, </a:t>
            </a:r>
            <a:r>
              <a:rPr lang="pt-BR" sz="1800" dirty="0">
                <a:solidFill>
                  <a:srgbClr val="FF0000"/>
                </a:solidFill>
                <a:latin typeface="+mn-lt"/>
                <a:ea typeface="Calibri" panose="020F0502020204030204" pitchFamily="34" charset="0"/>
                <a:cs typeface="Times-Roman"/>
              </a:rPr>
              <a:t>toda a rede para de funcionar</a:t>
            </a:r>
            <a:r>
              <a:rPr lang="pt-BR" sz="1800" dirty="0">
                <a:latin typeface="+mn-lt"/>
                <a:ea typeface="Calibri" panose="020F0502020204030204" pitchFamily="34" charset="0"/>
                <a:cs typeface="Times-Roman"/>
              </a:rPr>
              <a:t>. Mas, caso a falha seja em dos dispositivos, computadores, conectados a rede, ela não para e continua a funcionar. </a:t>
            </a:r>
            <a:endParaRPr lang="pt-BR" sz="1800" dirty="0" smtClean="0">
              <a:latin typeface="+mn-lt"/>
              <a:ea typeface="Calibri" panose="020F0502020204030204" pitchFamily="34" charset="0"/>
              <a:cs typeface="Times-Roman"/>
            </a:endParaRPr>
          </a:p>
          <a:p>
            <a:pPr algn="just">
              <a:lnSpc>
                <a:spcPct val="150000"/>
              </a:lnSpc>
              <a:spcAft>
                <a:spcPts val="1000"/>
              </a:spcAft>
            </a:pPr>
            <a:endParaRPr lang="pt-BR" sz="1100" dirty="0">
              <a:ea typeface="Calibri" panose="020F0502020204030204" pitchFamily="34" charset="0"/>
              <a:cs typeface="Times New Roman" panose="02020603050405020304" pitchFamily="18" charset="0"/>
            </a:endParaRPr>
          </a:p>
        </p:txBody>
      </p:sp>
      <p:pic>
        <p:nvPicPr>
          <p:cNvPr id="5" name="Imagem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5622" y="1774887"/>
            <a:ext cx="3581177" cy="3329375"/>
          </a:xfrm>
          <a:prstGeom prst="rect">
            <a:avLst/>
          </a:prstGeom>
          <a:noFill/>
          <a:ln w="3175">
            <a:solidFill>
              <a:schemeClr val="tx1"/>
            </a:solidFill>
          </a:ln>
        </p:spPr>
      </p:pic>
      <p:pic>
        <p:nvPicPr>
          <p:cNvPr id="7"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6" name="Espaço Reservado para Rodapé 5"/>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12060461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458754"/>
                                        </p:tgtEl>
                                        <p:attrNameLst>
                                          <p:attrName>style.visibility</p:attrName>
                                        </p:attrNameLst>
                                      </p:cBhvr>
                                      <p:to>
                                        <p:strVal val="visible"/>
                                      </p:to>
                                    </p:set>
                                    <p:anim calcmode="lin" valueType="num">
                                      <p:cBhvr>
                                        <p:cTn id="7" dur="500" fill="hold"/>
                                        <p:tgtEl>
                                          <p:spTgt spid="458754"/>
                                        </p:tgtEl>
                                        <p:attrNameLst>
                                          <p:attrName>ppt_x</p:attrName>
                                        </p:attrNameLst>
                                      </p:cBhvr>
                                      <p:tavLst>
                                        <p:tav tm="0">
                                          <p:val>
                                            <p:strVal val="#ppt_x"/>
                                          </p:val>
                                        </p:tav>
                                        <p:tav tm="100000">
                                          <p:val>
                                            <p:strVal val="#ppt_x"/>
                                          </p:val>
                                        </p:tav>
                                      </p:tavLst>
                                    </p:anim>
                                    <p:anim calcmode="lin" valueType="num">
                                      <p:cBhvr>
                                        <p:cTn id="8" dur="500" fill="hold"/>
                                        <p:tgtEl>
                                          <p:spTgt spid="458754"/>
                                        </p:tgtEl>
                                        <p:attrNameLst>
                                          <p:attrName>ppt_y</p:attrName>
                                        </p:attrNameLst>
                                      </p:cBhvr>
                                      <p:tavLst>
                                        <p:tav tm="0">
                                          <p:val>
                                            <p:strVal val="#ppt_y+#ppt_h/2"/>
                                          </p:val>
                                        </p:tav>
                                        <p:tav tm="100000">
                                          <p:val>
                                            <p:strVal val="#ppt_y"/>
                                          </p:val>
                                        </p:tav>
                                      </p:tavLst>
                                    </p:anim>
                                    <p:anim calcmode="lin" valueType="num">
                                      <p:cBhvr>
                                        <p:cTn id="9" dur="500" fill="hold"/>
                                        <p:tgtEl>
                                          <p:spTgt spid="458754"/>
                                        </p:tgtEl>
                                        <p:attrNameLst>
                                          <p:attrName>ppt_w</p:attrName>
                                        </p:attrNameLst>
                                      </p:cBhvr>
                                      <p:tavLst>
                                        <p:tav tm="0">
                                          <p:val>
                                            <p:strVal val="#ppt_w"/>
                                          </p:val>
                                        </p:tav>
                                        <p:tav tm="100000">
                                          <p:val>
                                            <p:strVal val="#ppt_w"/>
                                          </p:val>
                                        </p:tav>
                                      </p:tavLst>
                                    </p:anim>
                                    <p:anim calcmode="lin" valueType="num">
                                      <p:cBhvr>
                                        <p:cTn id="10" dur="500" fill="hold"/>
                                        <p:tgtEl>
                                          <p:spTgt spid="4587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Text Box 2"/>
          <p:cNvSpPr txBox="1">
            <a:spLocks noChangeArrowheads="1"/>
          </p:cNvSpPr>
          <p:nvPr/>
        </p:nvSpPr>
        <p:spPr bwMode="auto">
          <a:xfrm>
            <a:off x="17710" y="764704"/>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pt-BR" altLang="pt-BR" sz="2000" b="1" dirty="0" smtClean="0">
                <a:solidFill>
                  <a:srgbClr val="FF0000"/>
                </a:solidFill>
                <a:latin typeface="+mn-lt"/>
              </a:rPr>
              <a:t>Redes de Computadores topologias</a:t>
            </a:r>
            <a:endParaRPr lang="pt-BR" altLang="pt-BR" sz="2000" b="1" dirty="0">
              <a:solidFill>
                <a:srgbClr val="FF0000"/>
              </a:solidFill>
              <a:latin typeface="+mn-lt"/>
            </a:endParaRPr>
          </a:p>
        </p:txBody>
      </p:sp>
      <p:sp>
        <p:nvSpPr>
          <p:cNvPr id="2" name="Retângulo 1"/>
          <p:cNvSpPr/>
          <p:nvPr/>
        </p:nvSpPr>
        <p:spPr>
          <a:xfrm>
            <a:off x="251520" y="1350491"/>
            <a:ext cx="4074820" cy="4539704"/>
          </a:xfrm>
          <a:prstGeom prst="rect">
            <a:avLst/>
          </a:prstGeom>
        </p:spPr>
        <p:txBody>
          <a:bodyPr wrap="square">
            <a:spAutoFit/>
          </a:bodyPr>
          <a:lstStyle/>
          <a:p>
            <a:pPr lvl="0" algn="just">
              <a:lnSpc>
                <a:spcPct val="150000"/>
              </a:lnSpc>
              <a:spcBef>
                <a:spcPts val="1000"/>
              </a:spcBef>
              <a:spcAft>
                <a:spcPts val="0"/>
              </a:spcAft>
              <a:tabLst>
                <a:tab pos="540385" algn="l"/>
              </a:tabLst>
            </a:pPr>
            <a:r>
              <a:rPr lang="pt-BR" sz="1600" b="1" dirty="0" smtClean="0">
                <a:solidFill>
                  <a:srgbClr val="4F81BD"/>
                </a:solidFill>
                <a:latin typeface="+mn-lt"/>
                <a:ea typeface="Times New Roman" panose="02020603050405020304" pitchFamily="18" charset="0"/>
                <a:cs typeface="Times New Roman" panose="02020603050405020304" pitchFamily="18" charset="0"/>
              </a:rPr>
              <a:t>Barramento: </a:t>
            </a:r>
          </a:p>
          <a:p>
            <a:pPr lvl="0" algn="just">
              <a:lnSpc>
                <a:spcPct val="150000"/>
              </a:lnSpc>
              <a:spcBef>
                <a:spcPts val="1000"/>
              </a:spcBef>
              <a:spcAft>
                <a:spcPts val="0"/>
              </a:spcAft>
              <a:tabLst>
                <a:tab pos="540385" algn="l"/>
              </a:tabLst>
            </a:pPr>
            <a:r>
              <a:rPr lang="pt-BR" sz="1600" dirty="0" smtClean="0">
                <a:latin typeface="+mn-lt"/>
                <a:ea typeface="Calibri" panose="020F0502020204030204" pitchFamily="34" charset="0"/>
                <a:cs typeface="Times-Roman"/>
              </a:rPr>
              <a:t>A </a:t>
            </a:r>
            <a:r>
              <a:rPr lang="pt-BR" sz="1600" b="1" dirty="0">
                <a:latin typeface="+mn-lt"/>
                <a:ea typeface="Calibri" panose="020F0502020204030204" pitchFamily="34" charset="0"/>
                <a:cs typeface="Times-Roman"/>
              </a:rPr>
              <a:t>topologia Barramento </a:t>
            </a:r>
            <a:r>
              <a:rPr lang="pt-BR" sz="1600" dirty="0">
                <a:latin typeface="+mn-lt"/>
                <a:ea typeface="Calibri" panose="020F0502020204030204" pitchFamily="34" charset="0"/>
                <a:cs typeface="Times-Roman"/>
              </a:rPr>
              <a:t>é aquela na qual os computadores </a:t>
            </a:r>
            <a:r>
              <a:rPr lang="pt-BR" sz="1600" b="1" dirty="0">
                <a:latin typeface="+mn-lt"/>
                <a:ea typeface="Calibri" panose="020F0502020204030204" pitchFamily="34" charset="0"/>
                <a:cs typeface="Times-Roman"/>
              </a:rPr>
              <a:t>são ligados fisicamente a um mesmo cabo</a:t>
            </a:r>
            <a:r>
              <a:rPr lang="pt-BR" sz="1600" dirty="0">
                <a:latin typeface="+mn-lt"/>
                <a:ea typeface="Calibri" panose="020F0502020204030204" pitchFamily="34" charset="0"/>
                <a:cs typeface="Times-Roman"/>
              </a:rPr>
              <a:t>. </a:t>
            </a:r>
            <a:endParaRPr lang="pt-BR" sz="1600" dirty="0" smtClean="0">
              <a:latin typeface="+mn-lt"/>
              <a:ea typeface="Calibri" panose="020F0502020204030204" pitchFamily="34" charset="0"/>
              <a:cs typeface="Times-Roman"/>
            </a:endParaRPr>
          </a:p>
          <a:p>
            <a:pPr lvl="0" algn="just">
              <a:lnSpc>
                <a:spcPct val="150000"/>
              </a:lnSpc>
              <a:spcBef>
                <a:spcPts val="1000"/>
              </a:spcBef>
              <a:spcAft>
                <a:spcPts val="0"/>
              </a:spcAft>
              <a:tabLst>
                <a:tab pos="540385" algn="l"/>
              </a:tabLst>
            </a:pPr>
            <a:r>
              <a:rPr lang="pt-BR" sz="1600" dirty="0" smtClean="0">
                <a:latin typeface="+mn-lt"/>
                <a:ea typeface="Calibri" panose="020F0502020204030204" pitchFamily="34" charset="0"/>
                <a:cs typeface="Times-Roman"/>
              </a:rPr>
              <a:t>Neste </a:t>
            </a:r>
            <a:r>
              <a:rPr lang="pt-BR" sz="1600" dirty="0">
                <a:latin typeface="+mn-lt"/>
                <a:ea typeface="Calibri" panose="020F0502020204030204" pitchFamily="34" charset="0"/>
                <a:cs typeface="Times-Roman"/>
              </a:rPr>
              <a:t>caso, os </a:t>
            </a:r>
            <a:r>
              <a:rPr lang="pt-BR" sz="1600" b="1" dirty="0">
                <a:latin typeface="+mn-lt"/>
                <a:ea typeface="Calibri" panose="020F0502020204030204" pitchFamily="34" charset="0"/>
                <a:cs typeface="Times-Roman"/>
              </a:rPr>
              <a:t>dados são transmitindo para todos os computadores conectados</a:t>
            </a:r>
            <a:r>
              <a:rPr lang="pt-BR" sz="1600" dirty="0">
                <a:latin typeface="+mn-lt"/>
                <a:ea typeface="Calibri" panose="020F0502020204030204" pitchFamily="34" charset="0"/>
                <a:cs typeface="Times-Roman"/>
              </a:rPr>
              <a:t>. </a:t>
            </a:r>
            <a:endParaRPr lang="pt-BR" sz="1600" dirty="0" smtClean="0">
              <a:latin typeface="+mn-lt"/>
              <a:ea typeface="Calibri" panose="020F0502020204030204" pitchFamily="34" charset="0"/>
              <a:cs typeface="Times-Roman"/>
            </a:endParaRPr>
          </a:p>
          <a:p>
            <a:pPr lvl="0" algn="just">
              <a:lnSpc>
                <a:spcPct val="150000"/>
              </a:lnSpc>
              <a:spcBef>
                <a:spcPts val="1000"/>
              </a:spcBef>
              <a:spcAft>
                <a:spcPts val="0"/>
              </a:spcAft>
              <a:tabLst>
                <a:tab pos="540385" algn="l"/>
              </a:tabLst>
            </a:pPr>
            <a:r>
              <a:rPr lang="pt-BR" sz="1600" dirty="0" smtClean="0">
                <a:latin typeface="+mn-lt"/>
                <a:ea typeface="Calibri" panose="020F0502020204030204" pitchFamily="34" charset="0"/>
                <a:cs typeface="Times-Roman"/>
              </a:rPr>
              <a:t>Redes </a:t>
            </a:r>
            <a:r>
              <a:rPr lang="pt-BR" sz="1600" dirty="0">
                <a:latin typeface="+mn-lt"/>
                <a:ea typeface="Calibri" panose="020F0502020204030204" pitchFamily="34" charset="0"/>
                <a:cs typeface="Times-Roman"/>
              </a:rPr>
              <a:t>que utilizam esse tipo de topologia são relativamente </a:t>
            </a:r>
            <a:r>
              <a:rPr lang="pt-BR" sz="1600" b="1" dirty="0">
                <a:latin typeface="+mn-lt"/>
                <a:ea typeface="Calibri" panose="020F0502020204030204" pitchFamily="34" charset="0"/>
                <a:cs typeface="Times-Roman"/>
              </a:rPr>
              <a:t>baratas</a:t>
            </a:r>
            <a:r>
              <a:rPr lang="pt-BR" sz="1600" dirty="0">
                <a:latin typeface="+mn-lt"/>
                <a:ea typeface="Calibri" panose="020F0502020204030204" pitchFamily="34" charset="0"/>
                <a:cs typeface="Times-Roman"/>
              </a:rPr>
              <a:t> e </a:t>
            </a:r>
            <a:r>
              <a:rPr lang="pt-BR" sz="1600" b="1" dirty="0">
                <a:latin typeface="+mn-lt"/>
                <a:ea typeface="Calibri" panose="020F0502020204030204" pitchFamily="34" charset="0"/>
                <a:cs typeface="Times-Roman"/>
              </a:rPr>
              <a:t>fáceis</a:t>
            </a:r>
            <a:r>
              <a:rPr lang="pt-BR" sz="1600" dirty="0">
                <a:latin typeface="+mn-lt"/>
                <a:ea typeface="Calibri" panose="020F0502020204030204" pitchFamily="34" charset="0"/>
                <a:cs typeface="Times-Roman"/>
              </a:rPr>
              <a:t> de instalar. A figura </a:t>
            </a:r>
            <a:r>
              <a:rPr lang="pt-BR" sz="1600" dirty="0" smtClean="0">
                <a:latin typeface="+mn-lt"/>
                <a:ea typeface="Calibri" panose="020F0502020204030204" pitchFamily="34" charset="0"/>
                <a:cs typeface="Times-Roman"/>
              </a:rPr>
              <a:t>ao lado, </a:t>
            </a:r>
            <a:r>
              <a:rPr lang="pt-BR" sz="1600" dirty="0">
                <a:latin typeface="+mn-lt"/>
                <a:ea typeface="Calibri" panose="020F0502020204030204" pitchFamily="34" charset="0"/>
                <a:cs typeface="Times-Roman"/>
              </a:rPr>
              <a:t>representa essa topologia.</a:t>
            </a:r>
          </a:p>
        </p:txBody>
      </p:sp>
      <p:pic>
        <p:nvPicPr>
          <p:cNvPr id="6" name="Imagem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9765" y="1574229"/>
            <a:ext cx="3931196" cy="2144348"/>
          </a:xfrm>
          <a:prstGeom prst="rect">
            <a:avLst/>
          </a:prstGeom>
          <a:noFill/>
          <a:ln w="3175">
            <a:solidFill>
              <a:schemeClr val="tx1"/>
            </a:solidFill>
          </a:ln>
        </p:spPr>
      </p:pic>
      <p:pic>
        <p:nvPicPr>
          <p:cNvPr id="7"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5" name="Espaço Reservado para Rodapé 4"/>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4763999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458754"/>
                                        </p:tgtEl>
                                        <p:attrNameLst>
                                          <p:attrName>style.visibility</p:attrName>
                                        </p:attrNameLst>
                                      </p:cBhvr>
                                      <p:to>
                                        <p:strVal val="visible"/>
                                      </p:to>
                                    </p:set>
                                    <p:anim calcmode="lin" valueType="num">
                                      <p:cBhvr>
                                        <p:cTn id="7" dur="500" fill="hold"/>
                                        <p:tgtEl>
                                          <p:spTgt spid="458754"/>
                                        </p:tgtEl>
                                        <p:attrNameLst>
                                          <p:attrName>ppt_x</p:attrName>
                                        </p:attrNameLst>
                                      </p:cBhvr>
                                      <p:tavLst>
                                        <p:tav tm="0">
                                          <p:val>
                                            <p:strVal val="#ppt_x"/>
                                          </p:val>
                                        </p:tav>
                                        <p:tav tm="100000">
                                          <p:val>
                                            <p:strVal val="#ppt_x"/>
                                          </p:val>
                                        </p:tav>
                                      </p:tavLst>
                                    </p:anim>
                                    <p:anim calcmode="lin" valueType="num">
                                      <p:cBhvr>
                                        <p:cTn id="8" dur="500" fill="hold"/>
                                        <p:tgtEl>
                                          <p:spTgt spid="458754"/>
                                        </p:tgtEl>
                                        <p:attrNameLst>
                                          <p:attrName>ppt_y</p:attrName>
                                        </p:attrNameLst>
                                      </p:cBhvr>
                                      <p:tavLst>
                                        <p:tav tm="0">
                                          <p:val>
                                            <p:strVal val="#ppt_y+#ppt_h/2"/>
                                          </p:val>
                                        </p:tav>
                                        <p:tav tm="100000">
                                          <p:val>
                                            <p:strVal val="#ppt_y"/>
                                          </p:val>
                                        </p:tav>
                                      </p:tavLst>
                                    </p:anim>
                                    <p:anim calcmode="lin" valueType="num">
                                      <p:cBhvr>
                                        <p:cTn id="9" dur="500" fill="hold"/>
                                        <p:tgtEl>
                                          <p:spTgt spid="458754"/>
                                        </p:tgtEl>
                                        <p:attrNameLst>
                                          <p:attrName>ppt_w</p:attrName>
                                        </p:attrNameLst>
                                      </p:cBhvr>
                                      <p:tavLst>
                                        <p:tav tm="0">
                                          <p:val>
                                            <p:strVal val="#ppt_w"/>
                                          </p:val>
                                        </p:tav>
                                        <p:tav tm="100000">
                                          <p:val>
                                            <p:strVal val="#ppt_w"/>
                                          </p:val>
                                        </p:tav>
                                      </p:tavLst>
                                    </p:anim>
                                    <p:anim calcmode="lin" valueType="num">
                                      <p:cBhvr>
                                        <p:cTn id="10" dur="500" fill="hold"/>
                                        <p:tgtEl>
                                          <p:spTgt spid="4587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449262"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Objetivo</a:t>
            </a:r>
            <a:endParaRPr/>
          </a:p>
        </p:txBody>
      </p:sp>
      <p:sp>
        <p:nvSpPr>
          <p:cNvPr id="146" name="Google Shape;146;p1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3</a:t>
            </a:fld>
            <a:endParaRPr/>
          </a:p>
        </p:txBody>
      </p:sp>
      <p:pic>
        <p:nvPicPr>
          <p:cNvPr id="147"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8" name="Google Shape;148;p17"/>
          <p:cNvSpPr txBox="1"/>
          <p:nvPr/>
        </p:nvSpPr>
        <p:spPr>
          <a:xfrm>
            <a:off x="1583781" y="1393872"/>
            <a:ext cx="6222739" cy="4749800"/>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pt-BR" dirty="0"/>
              <a:t>Redes de Computador</a:t>
            </a:r>
          </a:p>
          <a:p>
            <a:pPr marL="342900" indent="-342900">
              <a:lnSpc>
                <a:spcPct val="150000"/>
              </a:lnSpc>
              <a:buFont typeface="Arial" panose="020B0604020202020204" pitchFamily="34" charset="0"/>
              <a:buChar char="•"/>
            </a:pPr>
            <a:r>
              <a:rPr lang="pt-BR" dirty="0"/>
              <a:t>Comunicação de Dados</a:t>
            </a:r>
          </a:p>
          <a:p>
            <a:pPr marL="342900" indent="-342900">
              <a:lnSpc>
                <a:spcPct val="150000"/>
              </a:lnSpc>
              <a:buFont typeface="Arial" panose="020B0604020202020204" pitchFamily="34" charset="0"/>
              <a:buChar char="•"/>
            </a:pPr>
            <a:r>
              <a:rPr lang="pt-BR" dirty="0"/>
              <a:t>Os Cinco elementos da comunicação de dados</a:t>
            </a:r>
          </a:p>
          <a:p>
            <a:pPr marL="342900" indent="-342900">
              <a:lnSpc>
                <a:spcPct val="150000"/>
              </a:lnSpc>
              <a:buFont typeface="Arial" panose="020B0604020202020204" pitchFamily="34" charset="0"/>
              <a:buChar char="•"/>
            </a:pPr>
            <a:r>
              <a:rPr lang="pt-BR" dirty="0" smtClean="0"/>
              <a:t>Porque </a:t>
            </a:r>
            <a:r>
              <a:rPr lang="pt-BR" dirty="0"/>
              <a:t>ligar computadores em rede?</a:t>
            </a:r>
          </a:p>
          <a:p>
            <a:pPr marL="342900" indent="-342900">
              <a:lnSpc>
                <a:spcPct val="150000"/>
              </a:lnSpc>
              <a:buFont typeface="Arial" panose="020B0604020202020204" pitchFamily="34" charset="0"/>
              <a:buChar char="•"/>
            </a:pPr>
            <a:r>
              <a:rPr lang="pt-BR" dirty="0"/>
              <a:t>Histórico Redes de Computador</a:t>
            </a:r>
          </a:p>
          <a:p>
            <a:pPr marL="342900" indent="-342900">
              <a:lnSpc>
                <a:spcPct val="150000"/>
              </a:lnSpc>
              <a:buFont typeface="Arial" panose="020B0604020202020204" pitchFamily="34" charset="0"/>
              <a:buChar char="•"/>
            </a:pPr>
            <a:r>
              <a:rPr lang="pt-BR" dirty="0"/>
              <a:t>Classificação das redes</a:t>
            </a:r>
          </a:p>
          <a:p>
            <a:pPr marL="342900" indent="-342900">
              <a:lnSpc>
                <a:spcPct val="150000"/>
              </a:lnSpc>
              <a:buFont typeface="Arial" panose="020B0604020202020204" pitchFamily="34" charset="0"/>
              <a:buChar char="•"/>
            </a:pPr>
            <a:r>
              <a:rPr lang="pt-BR" dirty="0"/>
              <a:t>Resumo da classificação geográficas das redes</a:t>
            </a:r>
          </a:p>
          <a:p>
            <a:pPr marL="342900" indent="-342900">
              <a:lnSpc>
                <a:spcPct val="150000"/>
              </a:lnSpc>
              <a:buFont typeface="Arial" panose="020B0604020202020204" pitchFamily="34" charset="0"/>
              <a:buChar char="•"/>
            </a:pPr>
            <a:r>
              <a:rPr lang="pt-BR" dirty="0"/>
              <a:t>Redes de Computadores topologias</a:t>
            </a:r>
          </a:p>
          <a:p>
            <a:pPr marL="342900" indent="-342900">
              <a:lnSpc>
                <a:spcPct val="150000"/>
              </a:lnSpc>
              <a:buFont typeface="Arial" panose="020B0604020202020204" pitchFamily="34" charset="0"/>
              <a:buChar char="•"/>
            </a:pPr>
            <a:r>
              <a:rPr lang="pt-BR" dirty="0"/>
              <a:t>Redes de Computadores - Meios de transmissão</a:t>
            </a:r>
          </a:p>
          <a:p>
            <a:pPr marL="342900" indent="-342900">
              <a:lnSpc>
                <a:spcPct val="150000"/>
              </a:lnSpc>
              <a:buFont typeface="Arial" panose="020B0604020202020204" pitchFamily="34" charset="0"/>
              <a:buChar char="•"/>
            </a:pPr>
            <a:r>
              <a:rPr lang="pt-BR" dirty="0"/>
              <a:t>Redes de Computadores - Sentido da Comunicação</a:t>
            </a:r>
          </a:p>
          <a:p>
            <a:pPr marL="342900" indent="-342900">
              <a:lnSpc>
                <a:spcPct val="150000"/>
              </a:lnSpc>
              <a:buFont typeface="Arial" panose="020B0604020202020204" pitchFamily="34" charset="0"/>
              <a:buChar char="•"/>
            </a:pPr>
            <a:r>
              <a:rPr lang="pt-BR" dirty="0"/>
              <a:t>Endereçamento de mensagens</a:t>
            </a:r>
          </a:p>
          <a:p>
            <a:pPr marL="342900" indent="-342900">
              <a:lnSpc>
                <a:spcPct val="150000"/>
              </a:lnSpc>
              <a:buFont typeface="Arial" panose="020B0604020202020204" pitchFamily="34" charset="0"/>
              <a:buChar char="•"/>
            </a:pPr>
            <a:r>
              <a:rPr lang="pt-BR" dirty="0"/>
              <a:t>Arquiteturas de rede</a:t>
            </a:r>
          </a:p>
          <a:p>
            <a:pPr marL="342900" indent="-342900">
              <a:lnSpc>
                <a:spcPct val="150000"/>
              </a:lnSpc>
              <a:buFont typeface="Arial" panose="020B0604020202020204" pitchFamily="34" charset="0"/>
              <a:buChar char="•"/>
            </a:pPr>
            <a:r>
              <a:rPr lang="pt-BR" dirty="0"/>
              <a:t>Redes e Ciência da Computação</a:t>
            </a:r>
          </a:p>
          <a:p>
            <a:pPr marL="342900" indent="-342900">
              <a:lnSpc>
                <a:spcPct val="150000"/>
              </a:lnSpc>
              <a:buFont typeface="Arial" panose="020B0604020202020204" pitchFamily="34" charset="0"/>
              <a:buChar char="•"/>
            </a:pPr>
            <a:r>
              <a:rPr lang="pt-BR" dirty="0"/>
              <a:t>Questionário</a:t>
            </a:r>
          </a:p>
        </p:txBody>
      </p:sp>
      <p:sp>
        <p:nvSpPr>
          <p:cNvPr id="3" name="Espaço Reservado para Rodapé 2"/>
          <p:cNvSpPr>
            <a:spLocks noGrp="1"/>
          </p:cNvSpPr>
          <p:nvPr>
            <p:ph type="ftr" idx="11"/>
          </p:nvPr>
        </p:nvSpPr>
        <p:spPr/>
        <p:txBody>
          <a:bodyPr/>
          <a:lstStyle/>
          <a:p>
            <a:r>
              <a:rPr lang="pt-BR" dirty="0"/>
              <a:t>Aula 06 - Redes de Computadores</a:t>
            </a:r>
          </a:p>
        </p:txBody>
      </p:sp>
    </p:spTree>
    <p:extLst>
      <p:ext uri="{BB962C8B-B14F-4D97-AF65-F5344CB8AC3E}">
        <p14:creationId xmlns:p14="http://schemas.microsoft.com/office/powerpoint/2010/main" val="703687019"/>
      </p:ext>
    </p:extLst>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Text Box 2"/>
          <p:cNvSpPr txBox="1">
            <a:spLocks noChangeArrowheads="1"/>
          </p:cNvSpPr>
          <p:nvPr/>
        </p:nvSpPr>
        <p:spPr bwMode="auto">
          <a:xfrm>
            <a:off x="17710" y="764704"/>
            <a:ext cx="914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pt-BR" altLang="pt-BR" sz="2000" b="1" dirty="0" smtClean="0">
                <a:solidFill>
                  <a:srgbClr val="FF0000"/>
                </a:solidFill>
                <a:latin typeface="+mn-lt"/>
              </a:rPr>
              <a:t>Redes de Computadores topologias</a:t>
            </a:r>
            <a:endParaRPr lang="pt-BR" altLang="pt-BR" sz="2000" b="1" dirty="0">
              <a:solidFill>
                <a:srgbClr val="FF0000"/>
              </a:solidFill>
              <a:latin typeface="+mn-lt"/>
            </a:endParaRPr>
          </a:p>
        </p:txBody>
      </p:sp>
      <p:sp>
        <p:nvSpPr>
          <p:cNvPr id="3" name="Retângulo 2"/>
          <p:cNvSpPr/>
          <p:nvPr/>
        </p:nvSpPr>
        <p:spPr>
          <a:xfrm>
            <a:off x="17710" y="1679622"/>
            <a:ext cx="4289945" cy="3672800"/>
          </a:xfrm>
          <a:prstGeom prst="rect">
            <a:avLst/>
          </a:prstGeom>
        </p:spPr>
        <p:txBody>
          <a:bodyPr wrap="square">
            <a:spAutoFit/>
          </a:bodyPr>
          <a:lstStyle/>
          <a:p>
            <a:pPr lvl="0" algn="just">
              <a:lnSpc>
                <a:spcPct val="150000"/>
              </a:lnSpc>
              <a:spcBef>
                <a:spcPts val="1000"/>
              </a:spcBef>
              <a:spcAft>
                <a:spcPts val="0"/>
              </a:spcAft>
              <a:tabLst>
                <a:tab pos="540385" algn="l"/>
              </a:tabLst>
            </a:pPr>
            <a:r>
              <a:rPr lang="pt-BR" sz="1600" b="1" dirty="0" smtClean="0">
                <a:solidFill>
                  <a:srgbClr val="4F81BD"/>
                </a:solidFill>
                <a:latin typeface="+mn-lt"/>
                <a:ea typeface="Times New Roman" panose="02020603050405020304" pitchFamily="18" charset="0"/>
                <a:cs typeface="Times New Roman" panose="02020603050405020304" pitchFamily="18" charset="0"/>
              </a:rPr>
              <a:t>Anel: </a:t>
            </a:r>
          </a:p>
          <a:p>
            <a:pPr lvl="0" algn="just">
              <a:lnSpc>
                <a:spcPct val="150000"/>
              </a:lnSpc>
              <a:spcBef>
                <a:spcPts val="1000"/>
              </a:spcBef>
              <a:spcAft>
                <a:spcPts val="0"/>
              </a:spcAft>
              <a:tabLst>
                <a:tab pos="540385" algn="l"/>
              </a:tabLst>
            </a:pPr>
            <a:r>
              <a:rPr lang="pt-BR" sz="1600" dirty="0" smtClean="0">
                <a:solidFill>
                  <a:srgbClr val="000000"/>
                </a:solidFill>
                <a:latin typeface="+mn-lt"/>
                <a:ea typeface="Calibri" panose="020F0502020204030204" pitchFamily="34" charset="0"/>
                <a:cs typeface="Calibri" panose="020F0502020204030204" pitchFamily="34" charset="0"/>
              </a:rPr>
              <a:t>Na </a:t>
            </a:r>
            <a:r>
              <a:rPr lang="pt-BR" sz="1600" b="1" dirty="0">
                <a:solidFill>
                  <a:srgbClr val="000000"/>
                </a:solidFill>
                <a:latin typeface="+mn-lt"/>
                <a:ea typeface="Calibri" panose="020F0502020204030204" pitchFamily="34" charset="0"/>
                <a:cs typeface="Calibri" panose="020F0502020204030204" pitchFamily="34" charset="0"/>
              </a:rPr>
              <a:t>topologia Anel</a:t>
            </a:r>
            <a:r>
              <a:rPr lang="pt-BR" sz="1600" dirty="0">
                <a:solidFill>
                  <a:srgbClr val="000000"/>
                </a:solidFill>
                <a:latin typeface="+mn-lt"/>
                <a:ea typeface="Calibri" panose="020F0502020204030204" pitchFamily="34" charset="0"/>
                <a:cs typeface="Calibri" panose="020F0502020204030204" pitchFamily="34" charset="0"/>
              </a:rPr>
              <a:t>, os computadores são </a:t>
            </a:r>
            <a:r>
              <a:rPr lang="pt-BR" sz="1600" b="1" dirty="0">
                <a:solidFill>
                  <a:srgbClr val="000000"/>
                </a:solidFill>
                <a:latin typeface="+mn-lt"/>
                <a:ea typeface="Calibri" panose="020F0502020204030204" pitchFamily="34" charset="0"/>
                <a:cs typeface="Calibri" panose="020F0502020204030204" pitchFamily="34" charset="0"/>
              </a:rPr>
              <a:t>ligados ponto-a-ponto </a:t>
            </a:r>
            <a:r>
              <a:rPr lang="pt-BR" sz="1600" dirty="0">
                <a:solidFill>
                  <a:srgbClr val="000000"/>
                </a:solidFill>
                <a:latin typeface="+mn-lt"/>
                <a:ea typeface="Calibri" panose="020F0502020204030204" pitchFamily="34" charset="0"/>
                <a:cs typeface="Calibri" panose="020F0502020204030204" pitchFamily="34" charset="0"/>
              </a:rPr>
              <a:t>e operam em um </a:t>
            </a:r>
            <a:r>
              <a:rPr lang="pt-BR" sz="1600" b="1" dirty="0">
                <a:solidFill>
                  <a:srgbClr val="000000"/>
                </a:solidFill>
                <a:latin typeface="+mn-lt"/>
                <a:ea typeface="Calibri" panose="020F0502020204030204" pitchFamily="34" charset="0"/>
                <a:cs typeface="Calibri" panose="020F0502020204030204" pitchFamily="34" charset="0"/>
              </a:rPr>
              <a:t>único sentido de transmissão</a:t>
            </a:r>
            <a:r>
              <a:rPr lang="pt-BR" sz="1600" dirty="0">
                <a:solidFill>
                  <a:srgbClr val="000000"/>
                </a:solidFill>
                <a:latin typeface="+mn-lt"/>
                <a:ea typeface="Calibri" panose="020F0502020204030204" pitchFamily="34" charset="0"/>
                <a:cs typeface="Calibri" panose="020F0502020204030204" pitchFamily="34" charset="0"/>
              </a:rPr>
              <a:t>, de forma que o sinal circula ponto a ponto até chegar ao destino, formando um circuito fechado. </a:t>
            </a:r>
            <a:endParaRPr lang="pt-BR" sz="1600" dirty="0" smtClean="0">
              <a:solidFill>
                <a:srgbClr val="000000"/>
              </a:solidFill>
              <a:latin typeface="+mn-lt"/>
              <a:ea typeface="Calibri" panose="020F0502020204030204" pitchFamily="34" charset="0"/>
              <a:cs typeface="Calibri" panose="020F0502020204030204" pitchFamily="34" charset="0"/>
            </a:endParaRPr>
          </a:p>
          <a:p>
            <a:pPr lvl="0" algn="just">
              <a:lnSpc>
                <a:spcPct val="150000"/>
              </a:lnSpc>
              <a:spcBef>
                <a:spcPts val="1000"/>
              </a:spcBef>
              <a:spcAft>
                <a:spcPts val="0"/>
              </a:spcAft>
              <a:tabLst>
                <a:tab pos="540385" algn="l"/>
              </a:tabLst>
            </a:pPr>
            <a:r>
              <a:rPr lang="pt-BR" sz="1600" dirty="0" smtClean="0">
                <a:solidFill>
                  <a:srgbClr val="000000"/>
                </a:solidFill>
                <a:latin typeface="+mn-lt"/>
                <a:ea typeface="Calibri" panose="020F0502020204030204" pitchFamily="34" charset="0"/>
                <a:cs typeface="Calibri" panose="020F0502020204030204" pitchFamily="34" charset="0"/>
              </a:rPr>
              <a:t>Esta </a:t>
            </a:r>
            <a:r>
              <a:rPr lang="pt-BR" sz="1600" dirty="0">
                <a:solidFill>
                  <a:srgbClr val="000000"/>
                </a:solidFill>
                <a:latin typeface="+mn-lt"/>
                <a:ea typeface="Calibri" panose="020F0502020204030204" pitchFamily="34" charset="0"/>
                <a:cs typeface="Calibri" panose="020F0502020204030204" pitchFamily="34" charset="0"/>
              </a:rPr>
              <a:t>topologia é </a:t>
            </a:r>
            <a:r>
              <a:rPr lang="pt-BR" sz="1600" b="1" dirty="0">
                <a:solidFill>
                  <a:srgbClr val="000000"/>
                </a:solidFill>
                <a:latin typeface="+mn-lt"/>
                <a:ea typeface="Calibri" panose="020F0502020204030204" pitchFamily="34" charset="0"/>
                <a:cs typeface="Calibri" panose="020F0502020204030204" pitchFamily="34" charset="0"/>
              </a:rPr>
              <a:t>pouco tolerável à falha </a:t>
            </a:r>
            <a:r>
              <a:rPr lang="pt-BR" sz="1600" dirty="0">
                <a:solidFill>
                  <a:srgbClr val="000000"/>
                </a:solidFill>
                <a:latin typeface="+mn-lt"/>
                <a:ea typeface="Calibri" panose="020F0502020204030204" pitchFamily="34" charset="0"/>
                <a:cs typeface="Calibri" panose="020F0502020204030204" pitchFamily="34" charset="0"/>
              </a:rPr>
              <a:t>se um computador falhar a rede toda fica inoperante</a:t>
            </a:r>
            <a:r>
              <a:rPr lang="pt-BR" sz="1600" dirty="0" smtClean="0">
                <a:solidFill>
                  <a:srgbClr val="000000"/>
                </a:solidFill>
                <a:latin typeface="+mn-lt"/>
                <a:ea typeface="Calibri" panose="020F0502020204030204" pitchFamily="34" charset="0"/>
                <a:cs typeface="Calibri" panose="020F0502020204030204" pitchFamily="34" charset="0"/>
              </a:rPr>
              <a:t>.</a:t>
            </a:r>
            <a:endParaRPr lang="pt-BR" sz="1600" dirty="0">
              <a:solidFill>
                <a:srgbClr val="000000"/>
              </a:solidFill>
              <a:latin typeface="+mn-lt"/>
              <a:ea typeface="Calibri" panose="020F0502020204030204" pitchFamily="34" charset="0"/>
              <a:cs typeface="Calibri" panose="020F0502020204030204" pitchFamily="34" charset="0"/>
            </a:endParaRPr>
          </a:p>
        </p:txBody>
      </p:sp>
      <p:pic>
        <p:nvPicPr>
          <p:cNvPr id="7" name="Imagem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9710" y="1839140"/>
            <a:ext cx="4097090" cy="2732860"/>
          </a:xfrm>
          <a:prstGeom prst="rect">
            <a:avLst/>
          </a:prstGeom>
          <a:noFill/>
          <a:ln w="3175">
            <a:solidFill>
              <a:schemeClr val="tx1"/>
            </a:solidFill>
          </a:ln>
        </p:spPr>
      </p:pic>
      <p:sp>
        <p:nvSpPr>
          <p:cNvPr id="5" name="Espaço Reservado para Rodapé 4"/>
          <p:cNvSpPr>
            <a:spLocks noGrp="1"/>
          </p:cNvSpPr>
          <p:nvPr>
            <p:ph type="ftr" idx="11"/>
          </p:nvPr>
        </p:nvSpPr>
        <p:spPr/>
        <p:txBody>
          <a:bodyPr/>
          <a:lstStyle/>
          <a:p>
            <a:r>
              <a:rPr lang="pt-BR" smtClean="0"/>
              <a:t>Aula 06 - Redes de Computadores</a:t>
            </a:r>
            <a:endParaRPr lang="pt-BR"/>
          </a:p>
        </p:txBody>
      </p:sp>
      <p:pic>
        <p:nvPicPr>
          <p:cNvPr id="8"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extLst>
      <p:ext uri="{BB962C8B-B14F-4D97-AF65-F5344CB8AC3E}">
        <p14:creationId xmlns:p14="http://schemas.microsoft.com/office/powerpoint/2010/main" val="1365876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4" fill="hold" grpId="0" nodeType="afterEffect">
                                  <p:stCondLst>
                                    <p:cond delay="0"/>
                                  </p:stCondLst>
                                  <p:childTnLst>
                                    <p:set>
                                      <p:cBhvr>
                                        <p:cTn id="6" dur="1" fill="hold">
                                          <p:stCondLst>
                                            <p:cond delay="0"/>
                                          </p:stCondLst>
                                        </p:cTn>
                                        <p:tgtEl>
                                          <p:spTgt spid="458754"/>
                                        </p:tgtEl>
                                        <p:attrNameLst>
                                          <p:attrName>style.visibility</p:attrName>
                                        </p:attrNameLst>
                                      </p:cBhvr>
                                      <p:to>
                                        <p:strVal val="visible"/>
                                      </p:to>
                                    </p:set>
                                    <p:anim calcmode="lin" valueType="num">
                                      <p:cBhvr>
                                        <p:cTn id="7" dur="500" fill="hold"/>
                                        <p:tgtEl>
                                          <p:spTgt spid="458754"/>
                                        </p:tgtEl>
                                        <p:attrNameLst>
                                          <p:attrName>ppt_x</p:attrName>
                                        </p:attrNameLst>
                                      </p:cBhvr>
                                      <p:tavLst>
                                        <p:tav tm="0">
                                          <p:val>
                                            <p:strVal val="#ppt_x"/>
                                          </p:val>
                                        </p:tav>
                                        <p:tav tm="100000">
                                          <p:val>
                                            <p:strVal val="#ppt_x"/>
                                          </p:val>
                                        </p:tav>
                                      </p:tavLst>
                                    </p:anim>
                                    <p:anim calcmode="lin" valueType="num">
                                      <p:cBhvr>
                                        <p:cTn id="8" dur="500" fill="hold"/>
                                        <p:tgtEl>
                                          <p:spTgt spid="458754"/>
                                        </p:tgtEl>
                                        <p:attrNameLst>
                                          <p:attrName>ppt_y</p:attrName>
                                        </p:attrNameLst>
                                      </p:cBhvr>
                                      <p:tavLst>
                                        <p:tav tm="0">
                                          <p:val>
                                            <p:strVal val="#ppt_y+#ppt_h/2"/>
                                          </p:val>
                                        </p:tav>
                                        <p:tav tm="100000">
                                          <p:val>
                                            <p:strVal val="#ppt_y"/>
                                          </p:val>
                                        </p:tav>
                                      </p:tavLst>
                                    </p:anim>
                                    <p:anim calcmode="lin" valueType="num">
                                      <p:cBhvr>
                                        <p:cTn id="9" dur="500" fill="hold"/>
                                        <p:tgtEl>
                                          <p:spTgt spid="458754"/>
                                        </p:tgtEl>
                                        <p:attrNameLst>
                                          <p:attrName>ppt_w</p:attrName>
                                        </p:attrNameLst>
                                      </p:cBhvr>
                                      <p:tavLst>
                                        <p:tav tm="0">
                                          <p:val>
                                            <p:strVal val="#ppt_w"/>
                                          </p:val>
                                        </p:tav>
                                        <p:tav tm="100000">
                                          <p:val>
                                            <p:strVal val="#ppt_w"/>
                                          </p:val>
                                        </p:tav>
                                      </p:tavLst>
                                    </p:anim>
                                    <p:anim calcmode="lin" valueType="num">
                                      <p:cBhvr>
                                        <p:cTn id="10" dur="500" fill="hold"/>
                                        <p:tgtEl>
                                          <p:spTgt spid="4587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2655887" y="1800532"/>
            <a:ext cx="6019800" cy="2209800"/>
          </a:xfrm>
          <a:prstGeom prst="rect">
            <a:avLst/>
          </a:prstGeom>
          <a:noFill/>
          <a:ln>
            <a:noFill/>
          </a:ln>
        </p:spPr>
        <p:txBody>
          <a:bodyPr spcFirstLastPara="1" wrap="square" lIns="91425" tIns="45700" rIns="91425" bIns="45700" anchor="ctr" anchorCtr="0">
            <a:noAutofit/>
          </a:bodyPr>
          <a:lstStyle/>
          <a:p>
            <a:r>
              <a:rPr lang="en-US" sz="3200" b="0" i="0" u="none" dirty="0" smtClean="0">
                <a:solidFill>
                  <a:schemeClr val="lt1"/>
                </a:solidFill>
                <a:latin typeface="Arial"/>
                <a:ea typeface="Arial"/>
                <a:cs typeface="Arial"/>
                <a:sym typeface="Arial"/>
              </a:rPr>
              <a:t> </a:t>
            </a:r>
            <a:r>
              <a:rPr lang="pt-BR" altLang="pt-BR" sz="2400" b="1" dirty="0">
                <a:solidFill>
                  <a:schemeClr val="bg1"/>
                </a:solidFill>
              </a:rPr>
              <a:t>Dispositivos de interconexão</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31</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2711535735"/>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Text Box 3"/>
          <p:cNvSpPr txBox="1">
            <a:spLocks noChangeArrowheads="1"/>
          </p:cNvSpPr>
          <p:nvPr/>
        </p:nvSpPr>
        <p:spPr bwMode="auto">
          <a:xfrm>
            <a:off x="107504" y="804863"/>
            <a:ext cx="9219877" cy="769441"/>
          </a:xfrm>
          <a:prstGeom prst="rect">
            <a:avLst/>
          </a:prstGeom>
          <a:noFill/>
          <a:ln>
            <a:noFill/>
          </a:ln>
          <a:extLst/>
        </p:spPr>
        <p:txBody>
          <a:bodyPr wrap="square">
            <a:spAutoFit/>
          </a:bodyPr>
          <a:lstStyle>
            <a:lvl1pPr>
              <a:defRPr sz="2400" b="1">
                <a:solidFill>
                  <a:schemeClr val="tx1"/>
                </a:solidFill>
                <a:latin typeface="Arial" pitchFamily="34" charset="0"/>
              </a:defRPr>
            </a:lvl1pPr>
            <a:lvl2pPr>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fontAlgn="auto" hangingPunct="1">
              <a:spcBef>
                <a:spcPts val="0"/>
              </a:spcBef>
              <a:spcAft>
                <a:spcPts val="0"/>
              </a:spcAft>
              <a:defRPr/>
            </a:pPr>
            <a:r>
              <a:rPr lang="pt-BR" altLang="pt-BR" sz="2000" dirty="0" smtClean="0">
                <a:solidFill>
                  <a:srgbClr val="FF0000"/>
                </a:solidFill>
                <a:latin typeface="+mn-lt"/>
              </a:rPr>
              <a:t>Redes </a:t>
            </a:r>
            <a:r>
              <a:rPr lang="pt-BR" altLang="pt-BR" sz="2000" dirty="0">
                <a:solidFill>
                  <a:srgbClr val="FF0000"/>
                </a:solidFill>
                <a:latin typeface="+mn-lt"/>
              </a:rPr>
              <a:t>de </a:t>
            </a:r>
            <a:r>
              <a:rPr lang="pt-BR" altLang="pt-BR" sz="2000" dirty="0" smtClean="0">
                <a:solidFill>
                  <a:srgbClr val="FF0000"/>
                </a:solidFill>
                <a:latin typeface="+mn-lt"/>
              </a:rPr>
              <a:t>Computadores - </a:t>
            </a:r>
            <a:r>
              <a:rPr lang="pt-BR" sz="2000" dirty="0" smtClean="0">
                <a:solidFill>
                  <a:srgbClr val="FF0000"/>
                </a:solidFill>
                <a:latin typeface="+mn-lt"/>
                <a:cs typeface="+mn-cs"/>
              </a:rPr>
              <a:t>Dispositivos </a:t>
            </a:r>
            <a:r>
              <a:rPr lang="pt-BR" sz="2000" dirty="0">
                <a:solidFill>
                  <a:srgbClr val="FF0000"/>
                </a:solidFill>
                <a:latin typeface="+mn-lt"/>
                <a:cs typeface="+mn-cs"/>
              </a:rPr>
              <a:t>de </a:t>
            </a:r>
            <a:r>
              <a:rPr lang="pt-BR" sz="2000" dirty="0" smtClean="0">
                <a:solidFill>
                  <a:srgbClr val="FF0000"/>
                </a:solidFill>
                <a:latin typeface="+mn-lt"/>
                <a:cs typeface="+mn-cs"/>
              </a:rPr>
              <a:t>interconexão</a:t>
            </a:r>
          </a:p>
          <a:p>
            <a:pPr eaLnBrk="1" fontAlgn="auto" hangingPunct="1">
              <a:spcBef>
                <a:spcPts val="0"/>
              </a:spcBef>
              <a:spcAft>
                <a:spcPts val="0"/>
              </a:spcAft>
              <a:defRPr/>
            </a:pPr>
            <a:endParaRPr lang="pt-BR" dirty="0">
              <a:solidFill>
                <a:srgbClr val="FF0000"/>
              </a:solidFill>
              <a:latin typeface="Bookman Old Style" panose="02050604050505020204" pitchFamily="18" charset="0"/>
              <a:cs typeface="+mn-cs"/>
            </a:endParaRPr>
          </a:p>
        </p:txBody>
      </p:sp>
      <p:sp>
        <p:nvSpPr>
          <p:cNvPr id="77827" name="Rectangle 3"/>
          <p:cNvSpPr>
            <a:spLocks noGrp="1" noChangeArrowheads="1"/>
          </p:cNvSpPr>
          <p:nvPr/>
        </p:nvSpPr>
        <p:spPr bwMode="auto">
          <a:xfrm>
            <a:off x="6871" y="1844824"/>
            <a:ext cx="5640838" cy="445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92113" indent="-293688" defTabSz="4079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82638" indent="-260350" defTabSz="4079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079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a:buClr>
                <a:srgbClr val="000000"/>
              </a:buClr>
              <a:buSzPct val="45000"/>
              <a:buFont typeface="StarSymbol"/>
              <a:buChar char="●"/>
            </a:pPr>
            <a:r>
              <a:rPr lang="pt-BR" altLang="pt-BR" sz="1800" b="1" dirty="0">
                <a:solidFill>
                  <a:srgbClr val="FF0000"/>
                </a:solidFill>
                <a:latin typeface="+mn-lt"/>
              </a:rPr>
              <a:t>Concentrador (</a:t>
            </a:r>
            <a:r>
              <a:rPr lang="pt-BR" altLang="pt-BR" sz="1800" b="1" i="1" dirty="0">
                <a:solidFill>
                  <a:srgbClr val="FF0000"/>
                </a:solidFill>
                <a:latin typeface="+mn-lt"/>
              </a:rPr>
              <a:t>Hub</a:t>
            </a:r>
            <a:r>
              <a:rPr lang="pt-BR" altLang="pt-BR" sz="1800" b="1" dirty="0" smtClean="0">
                <a:solidFill>
                  <a:srgbClr val="FF0000"/>
                </a:solidFill>
                <a:latin typeface="+mn-lt"/>
              </a:rPr>
              <a:t>)</a:t>
            </a:r>
          </a:p>
          <a:p>
            <a:pPr marL="98425" indent="0" algn="just" eaLnBrk="1">
              <a:buClr>
                <a:srgbClr val="000000"/>
              </a:buClr>
              <a:buSzPct val="45000"/>
              <a:buNone/>
            </a:pPr>
            <a:r>
              <a:rPr lang="pt-BR" sz="1800" dirty="0" smtClean="0">
                <a:latin typeface="+mn-lt"/>
              </a:rPr>
              <a:t>Os </a:t>
            </a:r>
            <a:r>
              <a:rPr lang="pt-BR" sz="1800" b="1" i="1" dirty="0">
                <a:latin typeface="+mn-lt"/>
              </a:rPr>
              <a:t>hubs</a:t>
            </a:r>
            <a:r>
              <a:rPr lang="pt-BR" sz="1800" dirty="0">
                <a:latin typeface="+mn-lt"/>
              </a:rPr>
              <a:t> funcionam como equipamentos </a:t>
            </a:r>
            <a:r>
              <a:rPr lang="pt-BR" sz="1800" b="1" dirty="0">
                <a:latin typeface="+mn-lt"/>
              </a:rPr>
              <a:t>repetidores de sinal</a:t>
            </a:r>
            <a:r>
              <a:rPr lang="pt-BR" sz="1800" dirty="0">
                <a:latin typeface="+mn-lt"/>
              </a:rPr>
              <a:t> e interconectam os dispositivos da rede topologia estrela</a:t>
            </a:r>
            <a:endParaRPr lang="pt-BR" altLang="pt-BR" sz="1800" i="1" dirty="0">
              <a:solidFill>
                <a:srgbClr val="000000"/>
              </a:solidFill>
              <a:latin typeface="+mn-lt"/>
            </a:endParaRPr>
          </a:p>
          <a:p>
            <a:pPr lvl="1" algn="just" eaLnBrk="1">
              <a:buClr>
                <a:srgbClr val="000000"/>
              </a:buClr>
              <a:buSzPct val="75000"/>
              <a:buFont typeface="Symbol" panose="05050102010706020507" pitchFamily="18" charset="2"/>
              <a:buChar char=""/>
            </a:pPr>
            <a:r>
              <a:rPr lang="pt-BR" altLang="pt-BR" sz="1800" b="1" dirty="0">
                <a:solidFill>
                  <a:srgbClr val="000000"/>
                </a:solidFill>
                <a:latin typeface="+mn-lt"/>
              </a:rPr>
              <a:t>Centraliza a conexão</a:t>
            </a:r>
            <a:r>
              <a:rPr lang="pt-BR" altLang="pt-BR" sz="1800" dirty="0">
                <a:solidFill>
                  <a:srgbClr val="000000"/>
                </a:solidFill>
                <a:latin typeface="+mn-lt"/>
              </a:rPr>
              <a:t> de diversos equipamentos num mesmo segmento da rede, ligando-os através de uma topologia estrela</a:t>
            </a:r>
          </a:p>
          <a:p>
            <a:pPr lvl="1" algn="just" eaLnBrk="1">
              <a:buClr>
                <a:srgbClr val="000000"/>
              </a:buClr>
              <a:buSzPct val="75000"/>
              <a:buFont typeface="Symbol" panose="05050102010706020507" pitchFamily="18" charset="2"/>
              <a:buChar char=""/>
            </a:pPr>
            <a:r>
              <a:rPr lang="pt-BR" altLang="pt-BR" sz="1800" b="1" dirty="0">
                <a:solidFill>
                  <a:srgbClr val="000000"/>
                </a:solidFill>
                <a:latin typeface="+mn-lt"/>
              </a:rPr>
              <a:t>Envia o pacote a </a:t>
            </a:r>
            <a:r>
              <a:rPr lang="pt-BR" altLang="pt-BR" sz="1800" b="1" u="sng" dirty="0">
                <a:solidFill>
                  <a:srgbClr val="000000"/>
                </a:solidFill>
                <a:latin typeface="+mn-lt"/>
              </a:rPr>
              <a:t>todos</a:t>
            </a:r>
            <a:r>
              <a:rPr lang="pt-BR" altLang="pt-BR" sz="1800" b="1" dirty="0">
                <a:solidFill>
                  <a:srgbClr val="000000"/>
                </a:solidFill>
                <a:latin typeface="+mn-lt"/>
              </a:rPr>
              <a:t> os pontos conectados </a:t>
            </a:r>
            <a:r>
              <a:rPr lang="pt-BR" altLang="pt-BR" sz="1800" dirty="0">
                <a:solidFill>
                  <a:srgbClr val="000000"/>
                </a:solidFill>
                <a:latin typeface="+mn-lt"/>
              </a:rPr>
              <a:t>a ele. Quando uma estação transmite, as outras escutam</a:t>
            </a:r>
          </a:p>
          <a:p>
            <a:pPr lvl="1" algn="just" eaLnBrk="1">
              <a:buClr>
                <a:srgbClr val="000000"/>
              </a:buClr>
              <a:buSzPct val="75000"/>
              <a:buFont typeface="Symbol" panose="05050102010706020507" pitchFamily="18" charset="2"/>
              <a:buChar char=""/>
            </a:pPr>
            <a:r>
              <a:rPr lang="pt-BR" altLang="pt-BR" sz="1800" dirty="0">
                <a:solidFill>
                  <a:srgbClr val="000000"/>
                </a:solidFill>
                <a:latin typeface="+mn-lt"/>
              </a:rPr>
              <a:t>Mais </a:t>
            </a:r>
            <a:r>
              <a:rPr lang="pt-BR" altLang="pt-BR" sz="1800" dirty="0" smtClean="0">
                <a:solidFill>
                  <a:srgbClr val="000000"/>
                </a:solidFill>
                <a:latin typeface="+mn-lt"/>
              </a:rPr>
              <a:t>barato</a:t>
            </a:r>
            <a:endParaRPr lang="pt-BR" altLang="pt-BR" sz="1800" dirty="0">
              <a:solidFill>
                <a:srgbClr val="000000"/>
              </a:solidFill>
              <a:latin typeface="+mn-lt"/>
            </a:endParaRPr>
          </a:p>
        </p:txBody>
      </p:sp>
      <p:pic>
        <p:nvPicPr>
          <p:cNvPr id="6146" name="Picture 2" descr="https://static.wmobjects.com.br/imgres/arquivos/ids/3759052-344-344/hub/switch-8-portas-10/100/1000-tp-link--tl-sg108-.jpg"/>
          <p:cNvPicPr>
            <a:picLocks noChangeAspect="1" noChangeArrowheads="1"/>
          </p:cNvPicPr>
          <p:nvPr/>
        </p:nvPicPr>
        <p:blipFill>
          <a:blip r:embed="rId2" cstate="print"/>
          <a:srcRect l="-2198" t="26449" r="-1092" b="36082"/>
          <a:stretch>
            <a:fillRect/>
          </a:stretch>
        </p:blipFill>
        <p:spPr bwMode="auto">
          <a:xfrm>
            <a:off x="5748890" y="2310915"/>
            <a:ext cx="3384376" cy="1224136"/>
          </a:xfrm>
          <a:prstGeom prst="rect">
            <a:avLst/>
          </a:prstGeom>
          <a:noFill/>
        </p:spPr>
      </p:pic>
      <p:pic>
        <p:nvPicPr>
          <p:cNvPr id="7"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4" name="Espaço Reservado para Rodapé 3"/>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10026187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58755"/>
                                        </p:tgtEl>
                                        <p:attrNameLst>
                                          <p:attrName>style.visibility</p:attrName>
                                        </p:attrNameLst>
                                      </p:cBhvr>
                                      <p:to>
                                        <p:strVal val="visible"/>
                                      </p:to>
                                    </p:set>
                                    <p:anim calcmode="lin" valueType="num">
                                      <p:cBhvr>
                                        <p:cTn id="7" dur="1000" fill="hold"/>
                                        <p:tgtEl>
                                          <p:spTgt spid="458755"/>
                                        </p:tgtEl>
                                        <p:attrNameLst>
                                          <p:attrName>ppt_w</p:attrName>
                                        </p:attrNameLst>
                                      </p:cBhvr>
                                      <p:tavLst>
                                        <p:tav tm="0">
                                          <p:val>
                                            <p:fltVal val="0"/>
                                          </p:val>
                                        </p:tav>
                                        <p:tav tm="100000">
                                          <p:val>
                                            <p:strVal val="#ppt_w"/>
                                          </p:val>
                                        </p:tav>
                                      </p:tavLst>
                                    </p:anim>
                                    <p:anim calcmode="lin" valueType="num">
                                      <p:cBhvr>
                                        <p:cTn id="8" dur="1000" fill="hold"/>
                                        <p:tgtEl>
                                          <p:spTgt spid="458755"/>
                                        </p:tgtEl>
                                        <p:attrNameLst>
                                          <p:attrName>ppt_h</p:attrName>
                                        </p:attrNameLst>
                                      </p:cBhvr>
                                      <p:tavLst>
                                        <p:tav tm="0">
                                          <p:val>
                                            <p:fltVal val="0"/>
                                          </p:val>
                                        </p:tav>
                                        <p:tav tm="100000">
                                          <p:val>
                                            <p:strVal val="#ppt_h"/>
                                          </p:val>
                                        </p:tav>
                                      </p:tavLst>
                                    </p:anim>
                                    <p:anim calcmode="lin" valueType="num">
                                      <p:cBhvr>
                                        <p:cTn id="9" dur="1000" fill="hold"/>
                                        <p:tgtEl>
                                          <p:spTgt spid="45875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875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Text Box 3"/>
          <p:cNvSpPr txBox="1">
            <a:spLocks noChangeArrowheads="1"/>
          </p:cNvSpPr>
          <p:nvPr/>
        </p:nvSpPr>
        <p:spPr bwMode="auto">
          <a:xfrm>
            <a:off x="62644" y="764704"/>
            <a:ext cx="9081356" cy="769441"/>
          </a:xfrm>
          <a:prstGeom prst="rect">
            <a:avLst/>
          </a:prstGeom>
          <a:noFill/>
          <a:ln>
            <a:noFill/>
          </a:ln>
          <a:extLst/>
        </p:spPr>
        <p:txBody>
          <a:bodyPr wrap="square">
            <a:spAutoFit/>
          </a:bodyPr>
          <a:lstStyle>
            <a:lvl1pPr>
              <a:defRPr sz="2400" b="1">
                <a:solidFill>
                  <a:schemeClr val="tx1"/>
                </a:solidFill>
                <a:latin typeface="Arial" pitchFamily="34" charset="0"/>
              </a:defRPr>
            </a:lvl1pPr>
            <a:lvl2pPr>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fontAlgn="auto" hangingPunct="1">
              <a:spcBef>
                <a:spcPts val="0"/>
              </a:spcBef>
              <a:spcAft>
                <a:spcPts val="0"/>
              </a:spcAft>
              <a:defRPr/>
            </a:pPr>
            <a:r>
              <a:rPr lang="pt-BR" altLang="pt-BR" sz="2000" dirty="0" smtClean="0">
                <a:solidFill>
                  <a:srgbClr val="FF0000"/>
                </a:solidFill>
                <a:latin typeface="+mn-lt"/>
              </a:rPr>
              <a:t>Redes </a:t>
            </a:r>
            <a:r>
              <a:rPr lang="pt-BR" altLang="pt-BR" sz="2000" dirty="0">
                <a:solidFill>
                  <a:srgbClr val="FF0000"/>
                </a:solidFill>
                <a:latin typeface="+mn-lt"/>
              </a:rPr>
              <a:t>de </a:t>
            </a:r>
            <a:r>
              <a:rPr lang="pt-BR" altLang="pt-BR" sz="2000" dirty="0" smtClean="0">
                <a:solidFill>
                  <a:srgbClr val="FF0000"/>
                </a:solidFill>
                <a:latin typeface="+mn-lt"/>
              </a:rPr>
              <a:t>Computadores - </a:t>
            </a:r>
            <a:r>
              <a:rPr lang="pt-BR" sz="2000" dirty="0" smtClean="0">
                <a:solidFill>
                  <a:srgbClr val="FF0000"/>
                </a:solidFill>
                <a:latin typeface="+mn-lt"/>
                <a:cs typeface="+mn-cs"/>
              </a:rPr>
              <a:t>Dispositivos </a:t>
            </a:r>
            <a:r>
              <a:rPr lang="pt-BR" sz="2000" dirty="0">
                <a:solidFill>
                  <a:srgbClr val="FF0000"/>
                </a:solidFill>
                <a:latin typeface="+mn-lt"/>
                <a:cs typeface="+mn-cs"/>
              </a:rPr>
              <a:t>de </a:t>
            </a:r>
            <a:r>
              <a:rPr lang="pt-BR" sz="2000" dirty="0" smtClean="0">
                <a:solidFill>
                  <a:srgbClr val="FF0000"/>
                </a:solidFill>
                <a:latin typeface="+mn-lt"/>
                <a:cs typeface="+mn-cs"/>
              </a:rPr>
              <a:t>interconexão</a:t>
            </a:r>
          </a:p>
          <a:p>
            <a:pPr eaLnBrk="1" fontAlgn="auto" hangingPunct="1">
              <a:spcBef>
                <a:spcPts val="0"/>
              </a:spcBef>
              <a:spcAft>
                <a:spcPts val="0"/>
              </a:spcAft>
              <a:defRPr/>
            </a:pPr>
            <a:endParaRPr lang="pt-BR" dirty="0">
              <a:solidFill>
                <a:srgbClr val="FF0000"/>
              </a:solidFill>
              <a:latin typeface="Bookman Old Style" panose="02050604050505020204" pitchFamily="18" charset="0"/>
              <a:cs typeface="+mn-cs"/>
            </a:endParaRPr>
          </a:p>
        </p:txBody>
      </p:sp>
      <p:sp>
        <p:nvSpPr>
          <p:cNvPr id="77827" name="Rectangle 3"/>
          <p:cNvSpPr>
            <a:spLocks noGrp="1" noChangeArrowheads="1"/>
          </p:cNvSpPr>
          <p:nvPr/>
        </p:nvSpPr>
        <p:spPr bwMode="auto">
          <a:xfrm>
            <a:off x="94667" y="1569197"/>
            <a:ext cx="6319781" cy="445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92113" indent="-293688" defTabSz="4079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82638" indent="-260350" defTabSz="4079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079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r>
              <a:rPr lang="pt-BR" altLang="pt-BR" sz="1600" b="1" dirty="0" smtClean="0">
                <a:solidFill>
                  <a:srgbClr val="FF0000"/>
                </a:solidFill>
                <a:latin typeface="+mn-lt"/>
              </a:rPr>
              <a:t>Comutador </a:t>
            </a:r>
            <a:r>
              <a:rPr lang="pt-BR" altLang="pt-BR" sz="1600" b="1" dirty="0">
                <a:solidFill>
                  <a:srgbClr val="FF0000"/>
                </a:solidFill>
                <a:latin typeface="+mn-lt"/>
              </a:rPr>
              <a:t>(</a:t>
            </a:r>
            <a:r>
              <a:rPr lang="pt-BR" altLang="pt-BR" sz="1600" b="1" i="1" dirty="0">
                <a:solidFill>
                  <a:srgbClr val="FF0000"/>
                </a:solidFill>
                <a:latin typeface="+mn-lt"/>
              </a:rPr>
              <a:t>Switch</a:t>
            </a:r>
            <a:r>
              <a:rPr lang="pt-BR" altLang="pt-BR" sz="1600" b="1" dirty="0" smtClean="0">
                <a:solidFill>
                  <a:srgbClr val="FF0000"/>
                </a:solidFill>
                <a:latin typeface="+mn-lt"/>
              </a:rPr>
              <a:t>) </a:t>
            </a:r>
            <a:r>
              <a:rPr lang="pt-BR" altLang="pt-BR" sz="1600" dirty="0" smtClean="0">
                <a:solidFill>
                  <a:srgbClr val="FF0000"/>
                </a:solidFill>
                <a:latin typeface="+mn-lt"/>
              </a:rPr>
              <a:t>: </a:t>
            </a:r>
            <a:r>
              <a:rPr lang="pt-BR" sz="1600" dirty="0" smtClean="0">
                <a:latin typeface="+mn-lt"/>
              </a:rPr>
              <a:t>O </a:t>
            </a:r>
            <a:r>
              <a:rPr lang="pt-BR" sz="1600" b="1" i="1" dirty="0">
                <a:latin typeface="+mn-lt"/>
              </a:rPr>
              <a:t>switch</a:t>
            </a:r>
            <a:r>
              <a:rPr lang="pt-BR" sz="1600" dirty="0">
                <a:latin typeface="+mn-lt"/>
              </a:rPr>
              <a:t> também tem a função de interconectar vários dispositivos em uma rede utilizando a topologia estrela, porém a sua </a:t>
            </a:r>
            <a:r>
              <a:rPr lang="pt-BR" sz="1600" b="1" dirty="0">
                <a:latin typeface="+mn-lt"/>
              </a:rPr>
              <a:t>principal vantagem </a:t>
            </a:r>
            <a:r>
              <a:rPr lang="pt-BR" sz="1600" dirty="0">
                <a:latin typeface="+mn-lt"/>
              </a:rPr>
              <a:t>é a de não ocupar toda a rede quando um nó está transmitindo dados para outra estação. </a:t>
            </a:r>
          </a:p>
          <a:p>
            <a:pPr algn="just"/>
            <a:r>
              <a:rPr lang="pt-BR" sz="1600" dirty="0">
                <a:latin typeface="+mn-lt"/>
              </a:rPr>
              <a:t>A diferença entre um </a:t>
            </a:r>
            <a:r>
              <a:rPr lang="pt-BR" sz="1600" i="1" dirty="0">
                <a:latin typeface="+mn-lt"/>
              </a:rPr>
              <a:t>hub</a:t>
            </a:r>
            <a:r>
              <a:rPr lang="pt-BR" sz="1600" dirty="0">
                <a:latin typeface="+mn-lt"/>
              </a:rPr>
              <a:t> e um </a:t>
            </a:r>
            <a:r>
              <a:rPr lang="pt-BR" sz="1600" i="1" dirty="0">
                <a:latin typeface="+mn-lt"/>
              </a:rPr>
              <a:t>switch</a:t>
            </a:r>
            <a:r>
              <a:rPr lang="pt-BR" sz="1600" dirty="0">
                <a:latin typeface="+mn-lt"/>
              </a:rPr>
              <a:t> é que o </a:t>
            </a:r>
            <a:r>
              <a:rPr lang="pt-BR" sz="1600" b="1" i="1" dirty="0">
                <a:latin typeface="+mn-lt"/>
              </a:rPr>
              <a:t>hub</a:t>
            </a:r>
            <a:r>
              <a:rPr lang="pt-BR" sz="1600" dirty="0">
                <a:latin typeface="+mn-lt"/>
              </a:rPr>
              <a:t> apenas retransmite tudo o que recebe para todos os computadores conectados a ele. </a:t>
            </a:r>
            <a:r>
              <a:rPr lang="pt-BR" sz="1600" b="1" dirty="0">
                <a:latin typeface="+mn-lt"/>
              </a:rPr>
              <a:t>Já os </a:t>
            </a:r>
            <a:r>
              <a:rPr lang="pt-BR" sz="1600" b="1" i="1" dirty="0" err="1">
                <a:latin typeface="+mn-lt"/>
              </a:rPr>
              <a:t>switchs</a:t>
            </a:r>
            <a:r>
              <a:rPr lang="pt-BR" sz="1600" b="1" dirty="0">
                <a:latin typeface="+mn-lt"/>
              </a:rPr>
              <a:t>, são aparelhos mais </a:t>
            </a:r>
            <a:r>
              <a:rPr lang="pt-BR" sz="1600" b="1" dirty="0" smtClean="0">
                <a:latin typeface="+mn-lt"/>
              </a:rPr>
              <a:t>inteligentes</a:t>
            </a:r>
            <a:r>
              <a:rPr lang="pt-BR" sz="1600" dirty="0">
                <a:latin typeface="+mn-lt"/>
              </a:rPr>
              <a:t>.</a:t>
            </a:r>
            <a:endParaRPr lang="pt-BR" sz="1600" dirty="0" smtClean="0">
              <a:latin typeface="+mn-lt"/>
            </a:endParaRPr>
          </a:p>
          <a:p>
            <a:pPr marL="98425" indent="0" algn="just">
              <a:buNone/>
            </a:pPr>
            <a:r>
              <a:rPr lang="pt-BR" altLang="pt-BR" sz="1600" dirty="0" smtClean="0">
                <a:solidFill>
                  <a:srgbClr val="000000"/>
                </a:solidFill>
                <a:latin typeface="+mn-lt"/>
              </a:rPr>
              <a:t>	</a:t>
            </a:r>
            <a:r>
              <a:rPr lang="pt-BR" altLang="pt-BR" sz="1600" dirty="0" smtClean="0">
                <a:solidFill>
                  <a:srgbClr val="FF0000"/>
                </a:solidFill>
                <a:latin typeface="+mn-lt"/>
              </a:rPr>
              <a:t>Características</a:t>
            </a:r>
            <a:endParaRPr lang="pt-BR" altLang="pt-BR" sz="1600" dirty="0">
              <a:solidFill>
                <a:srgbClr val="FF0000"/>
              </a:solidFill>
              <a:latin typeface="+mn-lt"/>
            </a:endParaRPr>
          </a:p>
          <a:p>
            <a:pPr lvl="1" algn="just" eaLnBrk="1">
              <a:buClr>
                <a:srgbClr val="000000"/>
              </a:buClr>
              <a:buSzPct val="75000"/>
              <a:buFont typeface="Symbol" panose="05050102010706020507" pitchFamily="18" charset="2"/>
              <a:buChar char=""/>
            </a:pPr>
            <a:r>
              <a:rPr lang="pt-BR" altLang="pt-BR" sz="1600" dirty="0">
                <a:solidFill>
                  <a:srgbClr val="000000"/>
                </a:solidFill>
                <a:latin typeface="+mn-lt"/>
              </a:rPr>
              <a:t>Conecta máquinas de diferentes segmentos de rede</a:t>
            </a:r>
            <a:endParaRPr lang="pt-BR" altLang="pt-BR" sz="1600" i="1" dirty="0">
              <a:solidFill>
                <a:srgbClr val="000000"/>
              </a:solidFill>
              <a:latin typeface="+mn-lt"/>
            </a:endParaRPr>
          </a:p>
          <a:p>
            <a:pPr lvl="1" algn="just" eaLnBrk="1">
              <a:buClr>
                <a:srgbClr val="000000"/>
              </a:buClr>
              <a:buSzPct val="75000"/>
              <a:buFont typeface="Symbol" panose="05050102010706020507" pitchFamily="18" charset="2"/>
              <a:buChar char=""/>
            </a:pPr>
            <a:r>
              <a:rPr lang="pt-BR" altLang="pt-BR" sz="1600" dirty="0">
                <a:solidFill>
                  <a:srgbClr val="000000"/>
                </a:solidFill>
                <a:latin typeface="+mn-lt"/>
              </a:rPr>
              <a:t>Retransmite o pacote </a:t>
            </a:r>
            <a:r>
              <a:rPr lang="pt-BR" altLang="pt-BR" sz="1600" b="1" u="sng" dirty="0">
                <a:solidFill>
                  <a:srgbClr val="000000"/>
                </a:solidFill>
                <a:latin typeface="+mn-lt"/>
              </a:rPr>
              <a:t>apenas</a:t>
            </a:r>
            <a:r>
              <a:rPr lang="pt-BR" altLang="pt-BR" sz="1600" b="1" dirty="0">
                <a:solidFill>
                  <a:srgbClr val="000000"/>
                </a:solidFill>
                <a:latin typeface="+mn-lt"/>
              </a:rPr>
              <a:t> para a máquina-destino</a:t>
            </a:r>
          </a:p>
          <a:p>
            <a:pPr lvl="1" algn="just" eaLnBrk="1">
              <a:buClr>
                <a:srgbClr val="000000"/>
              </a:buClr>
              <a:buSzPct val="75000"/>
              <a:buFont typeface="Symbol" panose="05050102010706020507" pitchFamily="18" charset="2"/>
              <a:buChar char=""/>
            </a:pPr>
            <a:r>
              <a:rPr lang="pt-BR" altLang="pt-BR" sz="1600" dirty="0">
                <a:solidFill>
                  <a:srgbClr val="000000"/>
                </a:solidFill>
                <a:latin typeface="+mn-lt"/>
              </a:rPr>
              <a:t>Permite transmissões simultâneas (</a:t>
            </a:r>
            <a:r>
              <a:rPr lang="pt-BR" altLang="pt-BR" sz="1600" b="1" dirty="0">
                <a:solidFill>
                  <a:srgbClr val="000000"/>
                </a:solidFill>
                <a:latin typeface="+mn-lt"/>
              </a:rPr>
              <a:t>conversas em paralelo</a:t>
            </a:r>
            <a:r>
              <a:rPr lang="pt-BR" altLang="pt-BR" sz="1600" dirty="0">
                <a:solidFill>
                  <a:srgbClr val="000000"/>
                </a:solidFill>
                <a:latin typeface="+mn-lt"/>
              </a:rPr>
              <a:t>)</a:t>
            </a:r>
          </a:p>
          <a:p>
            <a:pPr lvl="1" algn="just" eaLnBrk="1">
              <a:buClr>
                <a:srgbClr val="000000"/>
              </a:buClr>
              <a:buSzPct val="75000"/>
              <a:buFont typeface="Symbol" panose="05050102010706020507" pitchFamily="18" charset="2"/>
              <a:buChar char=""/>
            </a:pPr>
            <a:r>
              <a:rPr lang="pt-BR" altLang="pt-BR" sz="1600" b="1" dirty="0">
                <a:solidFill>
                  <a:srgbClr val="000000"/>
                </a:solidFill>
                <a:latin typeface="+mn-lt"/>
              </a:rPr>
              <a:t>Diminui o número de colisões </a:t>
            </a:r>
            <a:r>
              <a:rPr lang="pt-BR" altLang="pt-BR" sz="1600" dirty="0">
                <a:solidFill>
                  <a:srgbClr val="000000"/>
                </a:solidFill>
                <a:latin typeface="+mn-lt"/>
              </a:rPr>
              <a:t>no segmento da </a:t>
            </a:r>
            <a:r>
              <a:rPr lang="pt-BR" altLang="pt-BR" sz="1600" dirty="0" smtClean="0">
                <a:solidFill>
                  <a:srgbClr val="000000"/>
                </a:solidFill>
                <a:latin typeface="+mn-lt"/>
              </a:rPr>
              <a:t>rede</a:t>
            </a:r>
            <a:endParaRPr lang="pt-BR" altLang="pt-BR" sz="1600" dirty="0">
              <a:solidFill>
                <a:srgbClr val="000000"/>
              </a:solidFill>
              <a:latin typeface="+mn-lt"/>
            </a:endParaRPr>
          </a:p>
        </p:txBody>
      </p:sp>
      <p:pic>
        <p:nvPicPr>
          <p:cNvPr id="77830" name="Picture 13" descr="switch"/>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6182" y="2537682"/>
            <a:ext cx="2621719" cy="62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4" name="Espaço Reservado para Rodapé 3"/>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3579019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58755"/>
                                        </p:tgtEl>
                                        <p:attrNameLst>
                                          <p:attrName>style.visibility</p:attrName>
                                        </p:attrNameLst>
                                      </p:cBhvr>
                                      <p:to>
                                        <p:strVal val="visible"/>
                                      </p:to>
                                    </p:set>
                                    <p:anim calcmode="lin" valueType="num">
                                      <p:cBhvr>
                                        <p:cTn id="7" dur="1000" fill="hold"/>
                                        <p:tgtEl>
                                          <p:spTgt spid="458755"/>
                                        </p:tgtEl>
                                        <p:attrNameLst>
                                          <p:attrName>ppt_w</p:attrName>
                                        </p:attrNameLst>
                                      </p:cBhvr>
                                      <p:tavLst>
                                        <p:tav tm="0">
                                          <p:val>
                                            <p:fltVal val="0"/>
                                          </p:val>
                                        </p:tav>
                                        <p:tav tm="100000">
                                          <p:val>
                                            <p:strVal val="#ppt_w"/>
                                          </p:val>
                                        </p:tav>
                                      </p:tavLst>
                                    </p:anim>
                                    <p:anim calcmode="lin" valueType="num">
                                      <p:cBhvr>
                                        <p:cTn id="8" dur="1000" fill="hold"/>
                                        <p:tgtEl>
                                          <p:spTgt spid="458755"/>
                                        </p:tgtEl>
                                        <p:attrNameLst>
                                          <p:attrName>ppt_h</p:attrName>
                                        </p:attrNameLst>
                                      </p:cBhvr>
                                      <p:tavLst>
                                        <p:tav tm="0">
                                          <p:val>
                                            <p:fltVal val="0"/>
                                          </p:val>
                                        </p:tav>
                                        <p:tav tm="100000">
                                          <p:val>
                                            <p:strVal val="#ppt_h"/>
                                          </p:val>
                                        </p:tav>
                                      </p:tavLst>
                                    </p:anim>
                                    <p:anim calcmode="lin" valueType="num">
                                      <p:cBhvr>
                                        <p:cTn id="9" dur="1000" fill="hold"/>
                                        <p:tgtEl>
                                          <p:spTgt spid="45875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875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Text Box 3"/>
          <p:cNvSpPr txBox="1">
            <a:spLocks noChangeArrowheads="1"/>
          </p:cNvSpPr>
          <p:nvPr/>
        </p:nvSpPr>
        <p:spPr bwMode="auto">
          <a:xfrm>
            <a:off x="146968" y="707663"/>
            <a:ext cx="9147869" cy="769441"/>
          </a:xfrm>
          <a:prstGeom prst="rect">
            <a:avLst/>
          </a:prstGeom>
          <a:noFill/>
          <a:ln>
            <a:noFill/>
          </a:ln>
          <a:extLst/>
        </p:spPr>
        <p:txBody>
          <a:bodyPr wrap="square">
            <a:spAutoFit/>
          </a:bodyPr>
          <a:lstStyle>
            <a:lvl1pPr>
              <a:defRPr sz="2400" b="1">
                <a:solidFill>
                  <a:schemeClr val="tx1"/>
                </a:solidFill>
                <a:latin typeface="Arial" pitchFamily="34" charset="0"/>
              </a:defRPr>
            </a:lvl1pPr>
            <a:lvl2pPr>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fontAlgn="auto" hangingPunct="1">
              <a:spcBef>
                <a:spcPts val="0"/>
              </a:spcBef>
              <a:spcAft>
                <a:spcPts val="0"/>
              </a:spcAft>
              <a:defRPr/>
            </a:pPr>
            <a:r>
              <a:rPr lang="pt-BR" altLang="pt-BR" sz="2000" dirty="0" smtClean="0">
                <a:solidFill>
                  <a:srgbClr val="FF0000"/>
                </a:solidFill>
                <a:latin typeface="+mn-lt"/>
              </a:rPr>
              <a:t>Redes </a:t>
            </a:r>
            <a:r>
              <a:rPr lang="pt-BR" altLang="pt-BR" sz="2000" dirty="0">
                <a:solidFill>
                  <a:srgbClr val="FF0000"/>
                </a:solidFill>
                <a:latin typeface="+mn-lt"/>
              </a:rPr>
              <a:t>de </a:t>
            </a:r>
            <a:r>
              <a:rPr lang="pt-BR" altLang="pt-BR" sz="2000" dirty="0" smtClean="0">
                <a:solidFill>
                  <a:srgbClr val="FF0000"/>
                </a:solidFill>
                <a:latin typeface="+mn-lt"/>
              </a:rPr>
              <a:t>Computadores - </a:t>
            </a:r>
            <a:r>
              <a:rPr lang="pt-BR" sz="2000" dirty="0" smtClean="0">
                <a:solidFill>
                  <a:srgbClr val="FF0000"/>
                </a:solidFill>
                <a:latin typeface="+mn-lt"/>
                <a:cs typeface="+mn-cs"/>
              </a:rPr>
              <a:t>Dispositivos </a:t>
            </a:r>
            <a:r>
              <a:rPr lang="pt-BR" sz="2000" dirty="0">
                <a:solidFill>
                  <a:srgbClr val="FF0000"/>
                </a:solidFill>
                <a:latin typeface="+mn-lt"/>
                <a:cs typeface="+mn-cs"/>
              </a:rPr>
              <a:t>de </a:t>
            </a:r>
            <a:r>
              <a:rPr lang="pt-BR" sz="2000" dirty="0" smtClean="0">
                <a:solidFill>
                  <a:srgbClr val="FF0000"/>
                </a:solidFill>
                <a:latin typeface="+mn-lt"/>
                <a:cs typeface="+mn-cs"/>
              </a:rPr>
              <a:t>interconexão</a:t>
            </a:r>
          </a:p>
          <a:p>
            <a:pPr eaLnBrk="1" fontAlgn="auto" hangingPunct="1">
              <a:spcBef>
                <a:spcPts val="0"/>
              </a:spcBef>
              <a:spcAft>
                <a:spcPts val="0"/>
              </a:spcAft>
              <a:defRPr/>
            </a:pPr>
            <a:endParaRPr lang="pt-BR" dirty="0">
              <a:solidFill>
                <a:srgbClr val="FF0000"/>
              </a:solidFill>
              <a:latin typeface="Bookman Old Style" panose="02050604050505020204" pitchFamily="18" charset="0"/>
              <a:cs typeface="+mn-cs"/>
            </a:endParaRPr>
          </a:p>
        </p:txBody>
      </p:sp>
      <p:sp>
        <p:nvSpPr>
          <p:cNvPr id="77827" name="Rectangle 3"/>
          <p:cNvSpPr>
            <a:spLocks noGrp="1" noChangeArrowheads="1"/>
          </p:cNvSpPr>
          <p:nvPr/>
        </p:nvSpPr>
        <p:spPr bwMode="auto">
          <a:xfrm>
            <a:off x="146968" y="1538660"/>
            <a:ext cx="5994525" cy="445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92113" indent="-293688" defTabSz="4079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82638" indent="-260350" defTabSz="4079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079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98425" indent="0" eaLnBrk="1">
              <a:buClr>
                <a:srgbClr val="000000"/>
              </a:buClr>
              <a:buSzPct val="45000"/>
              <a:buNone/>
            </a:pPr>
            <a:r>
              <a:rPr lang="pt-BR" altLang="pt-BR" sz="1600" b="1" dirty="0" smtClean="0">
                <a:solidFill>
                  <a:srgbClr val="FF0000"/>
                </a:solidFill>
                <a:latin typeface="+mn-lt"/>
              </a:rPr>
              <a:t>Roteador </a:t>
            </a:r>
            <a:r>
              <a:rPr lang="pt-BR" altLang="pt-BR" sz="1600" b="1" dirty="0">
                <a:solidFill>
                  <a:srgbClr val="FF0000"/>
                </a:solidFill>
                <a:latin typeface="+mn-lt"/>
              </a:rPr>
              <a:t>(</a:t>
            </a:r>
            <a:r>
              <a:rPr lang="pt-BR" altLang="pt-BR" sz="1600" b="1" i="1" dirty="0" err="1">
                <a:solidFill>
                  <a:srgbClr val="FF0000"/>
                </a:solidFill>
                <a:latin typeface="+mn-lt"/>
              </a:rPr>
              <a:t>Router</a:t>
            </a:r>
            <a:r>
              <a:rPr lang="pt-BR" altLang="pt-BR" sz="1600" b="1" dirty="0" smtClean="0">
                <a:solidFill>
                  <a:srgbClr val="FF0000"/>
                </a:solidFill>
                <a:latin typeface="+mn-lt"/>
              </a:rPr>
              <a:t>)</a:t>
            </a:r>
          </a:p>
          <a:p>
            <a:pPr marL="98425" indent="0" algn="just" eaLnBrk="1">
              <a:buClr>
                <a:srgbClr val="000000"/>
              </a:buClr>
              <a:buSzPct val="45000"/>
              <a:buNone/>
            </a:pPr>
            <a:r>
              <a:rPr lang="pt-BR" sz="1600" dirty="0">
                <a:latin typeface="+mn-lt"/>
              </a:rPr>
              <a:t>Os </a:t>
            </a:r>
            <a:r>
              <a:rPr lang="pt-BR" sz="1600" b="1" dirty="0">
                <a:latin typeface="+mn-lt"/>
              </a:rPr>
              <a:t>roteadores</a:t>
            </a:r>
            <a:r>
              <a:rPr lang="pt-BR" sz="1600" dirty="0">
                <a:latin typeface="+mn-lt"/>
              </a:rPr>
              <a:t> são </a:t>
            </a:r>
            <a:r>
              <a:rPr lang="pt-BR" sz="1600" b="1" dirty="0">
                <a:latin typeface="+mn-lt"/>
              </a:rPr>
              <a:t>comutadores</a:t>
            </a:r>
            <a:r>
              <a:rPr lang="pt-BR" sz="1600" dirty="0">
                <a:latin typeface="+mn-lt"/>
              </a:rPr>
              <a:t> cujo objetivo principal é </a:t>
            </a:r>
            <a:r>
              <a:rPr lang="pt-BR" sz="1600" b="1" dirty="0">
                <a:latin typeface="+mn-lt"/>
              </a:rPr>
              <a:t>comutar pacotes de rede </a:t>
            </a:r>
            <a:r>
              <a:rPr lang="pt-BR" sz="1600" dirty="0">
                <a:latin typeface="+mn-lt"/>
              </a:rPr>
              <a:t>realizando o encaminhamento de pacotes. </a:t>
            </a:r>
            <a:r>
              <a:rPr lang="pt-BR" sz="1600" dirty="0" smtClean="0">
                <a:latin typeface="+mn-lt"/>
              </a:rPr>
              <a:t> </a:t>
            </a:r>
          </a:p>
          <a:p>
            <a:pPr marL="98425" indent="0" algn="just" eaLnBrk="1">
              <a:buClr>
                <a:srgbClr val="000000"/>
              </a:buClr>
              <a:buSzPct val="45000"/>
              <a:buNone/>
            </a:pPr>
            <a:r>
              <a:rPr lang="pt-BR" sz="1600" dirty="0" smtClean="0">
                <a:latin typeface="+mn-lt"/>
              </a:rPr>
              <a:t>O </a:t>
            </a:r>
            <a:r>
              <a:rPr lang="pt-BR" sz="1600" dirty="0">
                <a:latin typeface="+mn-lt"/>
              </a:rPr>
              <a:t>papel fundamental do roteador </a:t>
            </a:r>
            <a:r>
              <a:rPr lang="pt-BR" sz="1600" b="1" dirty="0">
                <a:latin typeface="+mn-lt"/>
              </a:rPr>
              <a:t>é poder escolher um caminho para o pacote chegar até seu destino</a:t>
            </a:r>
            <a:r>
              <a:rPr lang="pt-BR" sz="1600" dirty="0">
                <a:latin typeface="+mn-lt"/>
              </a:rPr>
              <a:t>. </a:t>
            </a:r>
            <a:endParaRPr lang="pt-BR" sz="1600" dirty="0" smtClean="0">
              <a:latin typeface="+mn-lt"/>
            </a:endParaRPr>
          </a:p>
          <a:p>
            <a:pPr marL="98425" indent="0" algn="just" eaLnBrk="1">
              <a:buClr>
                <a:srgbClr val="000000"/>
              </a:buClr>
              <a:buSzPct val="45000"/>
              <a:buNone/>
            </a:pPr>
            <a:r>
              <a:rPr lang="pt-BR" sz="1600" dirty="0" smtClean="0">
                <a:latin typeface="+mn-lt"/>
              </a:rPr>
              <a:t>Em </a:t>
            </a:r>
            <a:r>
              <a:rPr lang="pt-BR" sz="1600" dirty="0">
                <a:latin typeface="+mn-lt"/>
              </a:rPr>
              <a:t>redes grandes </a:t>
            </a:r>
            <a:r>
              <a:rPr lang="pt-BR" sz="1600" b="1" dirty="0">
                <a:latin typeface="+mn-lt"/>
              </a:rPr>
              <a:t>pode haver mais de um caminho</a:t>
            </a:r>
            <a:r>
              <a:rPr lang="pt-BR" sz="1600" dirty="0">
                <a:latin typeface="+mn-lt"/>
              </a:rPr>
              <a:t>, e o roteador é o elemento responsável por tomar a decisão de qual caminho percorrer.  </a:t>
            </a:r>
          </a:p>
          <a:p>
            <a:pPr marL="98425" indent="0" eaLnBrk="1">
              <a:buClr>
                <a:srgbClr val="000000"/>
              </a:buClr>
              <a:buSzPct val="45000"/>
              <a:buNone/>
            </a:pPr>
            <a:r>
              <a:rPr lang="pt-BR" altLang="pt-BR" sz="1600" dirty="0" smtClean="0">
                <a:solidFill>
                  <a:srgbClr val="FF0000"/>
                </a:solidFill>
                <a:latin typeface="+mn-lt"/>
              </a:rPr>
              <a:t>Características</a:t>
            </a:r>
            <a:endParaRPr lang="pt-BR" altLang="pt-BR" sz="1600" dirty="0">
              <a:solidFill>
                <a:srgbClr val="FF0000"/>
              </a:solidFill>
              <a:latin typeface="+mn-lt"/>
            </a:endParaRPr>
          </a:p>
          <a:p>
            <a:pPr lvl="1" eaLnBrk="1">
              <a:buClr>
                <a:srgbClr val="000000"/>
              </a:buClr>
              <a:buSzPct val="75000"/>
              <a:buFont typeface="Symbol" panose="05050102010706020507" pitchFamily="18" charset="2"/>
              <a:buChar char=""/>
            </a:pPr>
            <a:r>
              <a:rPr lang="pt-BR" altLang="pt-BR" sz="1600" b="1" dirty="0">
                <a:solidFill>
                  <a:srgbClr val="000000"/>
                </a:solidFill>
                <a:latin typeface="+mn-lt"/>
              </a:rPr>
              <a:t>Conecta rede diferentes</a:t>
            </a:r>
          </a:p>
          <a:p>
            <a:pPr lvl="1" eaLnBrk="1">
              <a:buClr>
                <a:srgbClr val="000000"/>
              </a:buClr>
              <a:buSzPct val="75000"/>
              <a:buFont typeface="Symbol" panose="05050102010706020507" pitchFamily="18" charset="2"/>
              <a:buChar char=""/>
            </a:pPr>
            <a:r>
              <a:rPr lang="pt-BR" altLang="pt-BR" sz="1600" b="1" dirty="0">
                <a:solidFill>
                  <a:srgbClr val="000000"/>
                </a:solidFill>
                <a:latin typeface="+mn-lt"/>
              </a:rPr>
              <a:t>Capaz de traçar a melhor rota </a:t>
            </a:r>
            <a:r>
              <a:rPr lang="pt-BR" altLang="pt-BR" sz="1600" dirty="0">
                <a:solidFill>
                  <a:srgbClr val="000000"/>
                </a:solidFill>
                <a:latin typeface="+mn-lt"/>
              </a:rPr>
              <a:t>para um determinado pacote</a:t>
            </a:r>
          </a:p>
          <a:p>
            <a:pPr lvl="1" eaLnBrk="1">
              <a:buClr>
                <a:srgbClr val="000000"/>
              </a:buClr>
              <a:buSzPct val="75000"/>
              <a:buFont typeface="Symbol" panose="05050102010706020507" pitchFamily="18" charset="2"/>
              <a:buChar char=""/>
            </a:pPr>
            <a:r>
              <a:rPr lang="pt-BR" altLang="pt-BR" sz="1600" dirty="0">
                <a:solidFill>
                  <a:srgbClr val="000000"/>
                </a:solidFill>
                <a:latin typeface="+mn-lt"/>
              </a:rPr>
              <a:t>Normalmente utilizado para conectar um “prédio” à rede da empresa, ou a empresa toda à Internet</a:t>
            </a:r>
          </a:p>
          <a:p>
            <a:pPr lvl="1" eaLnBrk="1">
              <a:buClr>
                <a:srgbClr val="000000"/>
              </a:buClr>
              <a:buSzPct val="75000"/>
              <a:buFont typeface="Symbol" panose="05050102010706020507" pitchFamily="18" charset="2"/>
              <a:buChar char=""/>
            </a:pPr>
            <a:r>
              <a:rPr lang="pt-BR" altLang="pt-BR" sz="1600" dirty="0">
                <a:solidFill>
                  <a:srgbClr val="000000"/>
                </a:solidFill>
                <a:latin typeface="+mn-lt"/>
              </a:rPr>
              <a:t>Mais caro</a:t>
            </a:r>
          </a:p>
        </p:txBody>
      </p:sp>
      <p:pic>
        <p:nvPicPr>
          <p:cNvPr id="77829" name="Picture 12" descr="rotead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741" y="2806335"/>
            <a:ext cx="2613008" cy="7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4" name="Espaço Reservado para Rodapé 3"/>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40448928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58755"/>
                                        </p:tgtEl>
                                        <p:attrNameLst>
                                          <p:attrName>style.visibility</p:attrName>
                                        </p:attrNameLst>
                                      </p:cBhvr>
                                      <p:to>
                                        <p:strVal val="visible"/>
                                      </p:to>
                                    </p:set>
                                    <p:anim calcmode="lin" valueType="num">
                                      <p:cBhvr>
                                        <p:cTn id="7" dur="1000" fill="hold"/>
                                        <p:tgtEl>
                                          <p:spTgt spid="458755"/>
                                        </p:tgtEl>
                                        <p:attrNameLst>
                                          <p:attrName>ppt_w</p:attrName>
                                        </p:attrNameLst>
                                      </p:cBhvr>
                                      <p:tavLst>
                                        <p:tav tm="0">
                                          <p:val>
                                            <p:fltVal val="0"/>
                                          </p:val>
                                        </p:tav>
                                        <p:tav tm="100000">
                                          <p:val>
                                            <p:strVal val="#ppt_w"/>
                                          </p:val>
                                        </p:tav>
                                      </p:tavLst>
                                    </p:anim>
                                    <p:anim calcmode="lin" valueType="num">
                                      <p:cBhvr>
                                        <p:cTn id="8" dur="1000" fill="hold"/>
                                        <p:tgtEl>
                                          <p:spTgt spid="458755"/>
                                        </p:tgtEl>
                                        <p:attrNameLst>
                                          <p:attrName>ppt_h</p:attrName>
                                        </p:attrNameLst>
                                      </p:cBhvr>
                                      <p:tavLst>
                                        <p:tav tm="0">
                                          <p:val>
                                            <p:fltVal val="0"/>
                                          </p:val>
                                        </p:tav>
                                        <p:tav tm="100000">
                                          <p:val>
                                            <p:strVal val="#ppt_h"/>
                                          </p:val>
                                        </p:tav>
                                      </p:tavLst>
                                    </p:anim>
                                    <p:anim calcmode="lin" valueType="num">
                                      <p:cBhvr>
                                        <p:cTn id="9" dur="1000" fill="hold"/>
                                        <p:tgtEl>
                                          <p:spTgt spid="45875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875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3370120" y="1800532"/>
            <a:ext cx="4249880" cy="2209800"/>
          </a:xfrm>
          <a:prstGeom prst="rect">
            <a:avLst/>
          </a:prstGeom>
          <a:noFill/>
          <a:ln>
            <a:noFill/>
          </a:ln>
        </p:spPr>
        <p:txBody>
          <a:bodyPr spcFirstLastPara="1" wrap="square" lIns="91425" tIns="45700" rIns="91425" bIns="45700" anchor="ctr" anchorCtr="0">
            <a:noAutofit/>
          </a:bodyPr>
          <a:lstStyle/>
          <a:p>
            <a:r>
              <a:rPr lang="en-US" sz="3200" b="0" i="0" u="none" dirty="0" smtClean="0">
                <a:solidFill>
                  <a:schemeClr val="lt1"/>
                </a:solidFill>
                <a:latin typeface="Arial"/>
                <a:ea typeface="Arial"/>
                <a:cs typeface="Arial"/>
                <a:sym typeface="Arial"/>
              </a:rPr>
              <a:t> </a:t>
            </a:r>
            <a:r>
              <a:rPr lang="pt-BR" altLang="pt-BR" sz="2400" b="1" dirty="0">
                <a:solidFill>
                  <a:schemeClr val="bg1"/>
                </a:solidFill>
              </a:rPr>
              <a:t>Meios de transmissão</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35</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2632018666"/>
      </p:ext>
    </p:extLst>
  </p:cSld>
  <p:clrMapOvr>
    <a:masterClrMapping/>
  </p:clrMapOvr>
  <p:transition>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tângulo 2"/>
          <p:cNvSpPr>
            <a:spLocks noChangeArrowheads="1"/>
          </p:cNvSpPr>
          <p:nvPr/>
        </p:nvSpPr>
        <p:spPr bwMode="auto">
          <a:xfrm>
            <a:off x="323850" y="1268760"/>
            <a:ext cx="6554622" cy="541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buNone/>
            </a:pPr>
            <a:r>
              <a:rPr lang="pt-BR" sz="1800" dirty="0" smtClean="0">
                <a:latin typeface="+mn-lt"/>
              </a:rPr>
              <a:t>De acordo com </a:t>
            </a:r>
            <a:r>
              <a:rPr lang="pt-BR" sz="1800" dirty="0" err="1" smtClean="0">
                <a:latin typeface="+mn-lt"/>
              </a:rPr>
              <a:t>Tanembaum</a:t>
            </a:r>
            <a:r>
              <a:rPr lang="pt-BR" sz="1800" dirty="0" smtClean="0">
                <a:latin typeface="+mn-lt"/>
              </a:rPr>
              <a:t> (1997), </a:t>
            </a:r>
            <a:r>
              <a:rPr lang="pt-BR" sz="1800" b="1" dirty="0" smtClean="0">
                <a:latin typeface="+mn-lt"/>
              </a:rPr>
              <a:t>existem vários meios físicos</a:t>
            </a:r>
            <a:r>
              <a:rPr lang="pt-BR" sz="1800" dirty="0" smtClean="0">
                <a:latin typeface="+mn-lt"/>
              </a:rPr>
              <a:t> que podem ser usados para realizar a transmissão de dados. </a:t>
            </a:r>
          </a:p>
          <a:p>
            <a:pPr algn="just">
              <a:buNone/>
            </a:pPr>
            <a:endParaRPr lang="pt-BR" sz="1800" dirty="0" smtClean="0">
              <a:latin typeface="+mn-lt"/>
            </a:endParaRPr>
          </a:p>
          <a:p>
            <a:pPr algn="just">
              <a:buNone/>
            </a:pPr>
            <a:r>
              <a:rPr lang="pt-BR" sz="1800" dirty="0" smtClean="0">
                <a:latin typeface="+mn-lt"/>
              </a:rPr>
              <a:t>Podendo ser categorizado em  termos de largura de banda, retardo, custo e facilidade de instalação e manutenção. </a:t>
            </a:r>
          </a:p>
          <a:p>
            <a:pPr algn="just">
              <a:buNone/>
            </a:pPr>
            <a:r>
              <a:rPr lang="pt-BR" sz="1800" dirty="0" smtClean="0">
                <a:latin typeface="+mn-lt"/>
              </a:rPr>
              <a:t>Os meios físicos são agrupados em:</a:t>
            </a:r>
          </a:p>
          <a:p>
            <a:pPr algn="just">
              <a:buNone/>
            </a:pPr>
            <a:endParaRPr lang="pt-BR" sz="1800" dirty="0" smtClean="0">
              <a:latin typeface="+mn-lt"/>
            </a:endParaRPr>
          </a:p>
          <a:p>
            <a:pPr marL="266700" indent="274638" algn="just"/>
            <a:r>
              <a:rPr lang="pt-BR" sz="1800" b="1" dirty="0" smtClean="0">
                <a:solidFill>
                  <a:srgbClr val="FF0000"/>
                </a:solidFill>
                <a:latin typeface="+mn-lt"/>
              </a:rPr>
              <a:t>meios guiados</a:t>
            </a:r>
            <a:r>
              <a:rPr lang="pt-BR" sz="1800" dirty="0" smtClean="0">
                <a:latin typeface="+mn-lt"/>
              </a:rPr>
              <a:t>, como fios de cobre e fibras ópticas, e em </a:t>
            </a:r>
          </a:p>
          <a:p>
            <a:pPr marL="266700" indent="274638" algn="just"/>
            <a:endParaRPr lang="pt-BR" sz="1800" dirty="0" smtClean="0">
              <a:solidFill>
                <a:srgbClr val="FF0000"/>
              </a:solidFill>
              <a:latin typeface="+mn-lt"/>
            </a:endParaRPr>
          </a:p>
          <a:p>
            <a:pPr marL="266700" indent="274638" algn="just"/>
            <a:r>
              <a:rPr lang="pt-BR" sz="1800" b="1" dirty="0" smtClean="0">
                <a:solidFill>
                  <a:srgbClr val="FF0000"/>
                </a:solidFill>
                <a:latin typeface="+mn-lt"/>
              </a:rPr>
              <a:t>meios não guiados</a:t>
            </a:r>
            <a:r>
              <a:rPr lang="pt-BR" sz="1800" dirty="0" smtClean="0">
                <a:latin typeface="+mn-lt"/>
              </a:rPr>
              <a:t>, que são os meios  de transmissões realizados por meio de:</a:t>
            </a:r>
          </a:p>
          <a:p>
            <a:pPr marL="266700" indent="274638" algn="just">
              <a:buFont typeface="Wingdings" pitchFamily="2" charset="2"/>
              <a:buChar char="v"/>
            </a:pPr>
            <a:r>
              <a:rPr lang="pt-BR" sz="1800" dirty="0" smtClean="0">
                <a:latin typeface="+mn-lt"/>
              </a:rPr>
              <a:t>ondas de rádio; </a:t>
            </a:r>
          </a:p>
          <a:p>
            <a:pPr marL="266700" indent="274638" algn="just">
              <a:buFont typeface="Wingdings" pitchFamily="2" charset="2"/>
              <a:buChar char="v"/>
            </a:pPr>
            <a:r>
              <a:rPr lang="pt-BR" sz="1800" dirty="0" smtClean="0">
                <a:latin typeface="+mn-lt"/>
              </a:rPr>
              <a:t>Infravermelho;</a:t>
            </a:r>
          </a:p>
          <a:p>
            <a:pPr marL="266700" indent="274638" algn="just">
              <a:buFont typeface="Wingdings" pitchFamily="2" charset="2"/>
              <a:buChar char="v"/>
            </a:pPr>
            <a:r>
              <a:rPr lang="pt-BR" sz="1800" dirty="0" smtClean="0">
                <a:latin typeface="+mn-lt"/>
              </a:rPr>
              <a:t>enlaces de satélites;</a:t>
            </a:r>
          </a:p>
          <a:p>
            <a:pPr marL="266700" indent="274638" algn="just">
              <a:buFont typeface="Wingdings" pitchFamily="2" charset="2"/>
              <a:buChar char="v"/>
            </a:pPr>
            <a:r>
              <a:rPr lang="pt-BR" sz="1800" dirty="0" err="1" smtClean="0">
                <a:latin typeface="+mn-lt"/>
              </a:rPr>
              <a:t>microondas</a:t>
            </a:r>
            <a:endParaRPr lang="pt-BR" altLang="pt-BR" sz="1800" dirty="0" smtClean="0">
              <a:latin typeface="+mn-lt"/>
            </a:endParaRPr>
          </a:p>
        </p:txBody>
      </p:sp>
      <p:sp>
        <p:nvSpPr>
          <p:cNvPr id="4" name="Espaço Reservado para Conteúdo 1"/>
          <p:cNvSpPr txBox="1">
            <a:spLocks/>
          </p:cNvSpPr>
          <p:nvPr/>
        </p:nvSpPr>
        <p:spPr bwMode="auto">
          <a:xfrm>
            <a:off x="323850" y="620713"/>
            <a:ext cx="8640638"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pt-BR" altLang="pt-BR" sz="2000" b="1" i="0" u="none" strike="noStrike" kern="1200" cap="none" spc="0" normalizeH="0" baseline="0" noProof="0" dirty="0" smtClean="0">
                <a:ln>
                  <a:noFill/>
                </a:ln>
                <a:solidFill>
                  <a:srgbClr val="FF0000"/>
                </a:solidFill>
                <a:effectLst/>
                <a:uLnTx/>
                <a:uFillTx/>
                <a:latin typeface="+mn-lt"/>
                <a:ea typeface="+mn-ea"/>
                <a:cs typeface="+mn-cs"/>
              </a:rPr>
              <a:t>Redes de Computadores - Meios de transmissão</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altLang="pt-BR" sz="2400" b="1" i="0" u="none" strike="noStrike" kern="1200" cap="none" spc="0" normalizeH="0" baseline="0" noProof="0" dirty="0" smtClean="0">
              <a:ln>
                <a:noFill/>
              </a:ln>
              <a:solidFill>
                <a:srgbClr val="FF0000"/>
              </a:solidFill>
              <a:effectLst/>
              <a:uLnTx/>
              <a:uFillTx/>
              <a:latin typeface="Bookman Old Style" panose="02050604050505020204" pitchFamily="18" charset="0"/>
              <a:ea typeface="+mn-ea"/>
              <a:cs typeface="+mn-cs"/>
            </a:endParaRPr>
          </a:p>
        </p:txBody>
      </p:sp>
      <p:pic>
        <p:nvPicPr>
          <p:cNvPr id="6"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5" name="Espaço Reservado para Rodapé 4"/>
          <p:cNvSpPr>
            <a:spLocks noGrp="1"/>
          </p:cNvSpPr>
          <p:nvPr>
            <p:ph type="ftr" idx="11"/>
          </p:nvPr>
        </p:nvSpPr>
        <p:spPr/>
        <p:txBody>
          <a:bodyPr/>
          <a:lstStyle/>
          <a:p>
            <a:r>
              <a:rPr lang="pt-BR" smtClean="0"/>
              <a:t>Aula 06 - Redes de Computadores</a:t>
            </a:r>
            <a:endParaRPr lang="pt-BR"/>
          </a:p>
        </p:txBody>
      </p:sp>
      <p:pic>
        <p:nvPicPr>
          <p:cNvPr id="8" name="Picture 2"/>
          <p:cNvPicPr>
            <a:picLocks noChangeAspect="1" noChangeArrowheads="1"/>
          </p:cNvPicPr>
          <p:nvPr/>
        </p:nvPicPr>
        <p:blipFill>
          <a:blip r:embed="rId3" cstate="print"/>
          <a:srcRect/>
          <a:stretch>
            <a:fillRect/>
          </a:stretch>
        </p:blipFill>
        <p:spPr bwMode="auto">
          <a:xfrm>
            <a:off x="7456948" y="2005594"/>
            <a:ext cx="1229852" cy="317956"/>
          </a:xfrm>
          <a:prstGeom prst="rect">
            <a:avLst/>
          </a:prstGeom>
          <a:noFill/>
          <a:ln w="9525">
            <a:noFill/>
            <a:miter lim="800000"/>
            <a:headEnd/>
            <a:tailEnd/>
          </a:ln>
        </p:spPr>
      </p:pic>
      <p:pic>
        <p:nvPicPr>
          <p:cNvPr id="9" name="Picture 2" descr="https://encrypted-tbn1.gstatic.com/images?q=tbn:ANd9GcRWwGQ54fNNfUQhJi1R0eEFoxoJwvE1kqqFmhOUSx8EO5Tk87wl"/>
          <p:cNvPicPr>
            <a:picLocks noChangeAspect="1" noChangeArrowheads="1"/>
          </p:cNvPicPr>
          <p:nvPr/>
        </p:nvPicPr>
        <p:blipFill>
          <a:blip r:embed="rId4" cstate="print"/>
          <a:srcRect/>
          <a:stretch>
            <a:fillRect/>
          </a:stretch>
        </p:blipFill>
        <p:spPr bwMode="auto">
          <a:xfrm>
            <a:off x="7550758" y="3971223"/>
            <a:ext cx="836375" cy="836375"/>
          </a:xfrm>
          <a:prstGeom prst="rect">
            <a:avLst/>
          </a:prstGeom>
          <a:noFill/>
        </p:spPr>
      </p:pic>
      <p:pic>
        <p:nvPicPr>
          <p:cNvPr id="10" name="Picture 3"/>
          <p:cNvPicPr>
            <a:picLocks noChangeAspect="1" noChangeArrowheads="1"/>
          </p:cNvPicPr>
          <p:nvPr/>
        </p:nvPicPr>
        <p:blipFill>
          <a:blip r:embed="rId5" cstate="print"/>
          <a:srcRect/>
          <a:stretch>
            <a:fillRect/>
          </a:stretch>
        </p:blipFill>
        <p:spPr bwMode="auto">
          <a:xfrm>
            <a:off x="7456948" y="2737551"/>
            <a:ext cx="1023997" cy="868393"/>
          </a:xfrm>
          <a:prstGeom prst="rect">
            <a:avLst/>
          </a:prstGeom>
          <a:noFill/>
          <a:ln w="9525">
            <a:noFill/>
            <a:miter lim="800000"/>
            <a:headEnd/>
            <a:tailEnd/>
          </a:ln>
        </p:spPr>
      </p:pic>
    </p:spTree>
    <p:extLst>
      <p:ext uri="{BB962C8B-B14F-4D97-AF65-F5344CB8AC3E}">
        <p14:creationId xmlns:p14="http://schemas.microsoft.com/office/powerpoint/2010/main" val="28515015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Conteúdo 1"/>
          <p:cNvSpPr>
            <a:spLocks noGrp="1"/>
          </p:cNvSpPr>
          <p:nvPr>
            <p:ph type="body" idx="1"/>
          </p:nvPr>
        </p:nvSpPr>
        <p:spPr>
          <a:xfrm>
            <a:off x="323850" y="0"/>
            <a:ext cx="7772400" cy="1500187"/>
          </a:xfrm>
        </p:spPr>
        <p:txBody>
          <a:bodyPr/>
          <a:lstStyle/>
          <a:p>
            <a:pPr marL="0" indent="0">
              <a:buNone/>
            </a:pPr>
            <a:r>
              <a:rPr lang="pt-BR" altLang="pt-BR" b="1" dirty="0" smtClean="0">
                <a:solidFill>
                  <a:srgbClr val="FF0000"/>
                </a:solidFill>
                <a:latin typeface="+mn-lt"/>
              </a:rPr>
              <a:t>Redes de Computadores - Meios de transmissão</a:t>
            </a:r>
          </a:p>
          <a:p>
            <a:pPr marL="0" indent="0">
              <a:buFont typeface="Arial" panose="020B0604020202020204" pitchFamily="34" charset="0"/>
              <a:buNone/>
            </a:pPr>
            <a:endParaRPr lang="pt-BR" altLang="pt-BR" sz="2400" b="1" dirty="0" smtClean="0">
              <a:solidFill>
                <a:srgbClr val="FF0000"/>
              </a:solidFill>
              <a:latin typeface="Bookman Old Style" panose="02050604050505020204" pitchFamily="18" charset="0"/>
            </a:endParaRPr>
          </a:p>
        </p:txBody>
      </p:sp>
      <p:sp>
        <p:nvSpPr>
          <p:cNvPr id="78851" name="Retângulo 2"/>
          <p:cNvSpPr>
            <a:spLocks noChangeArrowheads="1"/>
          </p:cNvSpPr>
          <p:nvPr/>
        </p:nvSpPr>
        <p:spPr bwMode="auto">
          <a:xfrm>
            <a:off x="323850" y="1268761"/>
            <a:ext cx="8496622"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pt-BR" altLang="pt-BR" sz="2000" b="1" dirty="0" smtClean="0">
                <a:solidFill>
                  <a:srgbClr val="FF0000"/>
                </a:solidFill>
                <a:latin typeface="Bookman Old Style" panose="02050604050505020204" pitchFamily="18" charset="0"/>
              </a:rPr>
              <a:t>Cabo coaxial</a:t>
            </a:r>
          </a:p>
          <a:p>
            <a:pPr algn="just">
              <a:buNone/>
            </a:pPr>
            <a:r>
              <a:rPr lang="pt-BR" sz="1800" dirty="0" smtClean="0"/>
              <a:t>Um </a:t>
            </a:r>
            <a:r>
              <a:rPr lang="pt-BR" sz="1800" b="1" dirty="0" smtClean="0"/>
              <a:t>cabo coaxial </a:t>
            </a:r>
            <a:r>
              <a:rPr lang="pt-BR" sz="1800" dirty="0" smtClean="0"/>
              <a:t>consiste em um fio de cobre esticado na parte central, envolvido por um material isolante. </a:t>
            </a:r>
          </a:p>
          <a:p>
            <a:pPr algn="just">
              <a:buNone/>
            </a:pPr>
            <a:endParaRPr lang="pt-BR" sz="1800" dirty="0" smtClean="0"/>
          </a:p>
          <a:p>
            <a:pPr algn="just">
              <a:buNone/>
            </a:pPr>
            <a:r>
              <a:rPr lang="pt-BR" sz="1800" dirty="0" smtClean="0"/>
              <a:t>O </a:t>
            </a:r>
            <a:r>
              <a:rPr lang="pt-BR" sz="1800" b="1" dirty="0" smtClean="0"/>
              <a:t>isolante</a:t>
            </a:r>
            <a:r>
              <a:rPr lang="pt-BR" sz="1800" dirty="0" smtClean="0"/>
              <a:t> é protegido por um condutor cilíndrico, geralmente uma malha sólida entrelaçada.</a:t>
            </a:r>
          </a:p>
          <a:p>
            <a:pPr algn="just">
              <a:buNone/>
            </a:pPr>
            <a:endParaRPr lang="pt-BR" sz="1800" dirty="0" smtClean="0"/>
          </a:p>
          <a:p>
            <a:pPr algn="just">
              <a:buNone/>
            </a:pPr>
            <a:r>
              <a:rPr lang="pt-BR" sz="1800" dirty="0" smtClean="0"/>
              <a:t> O </a:t>
            </a:r>
            <a:r>
              <a:rPr lang="pt-BR" sz="1800" b="1" dirty="0" smtClean="0"/>
              <a:t>condutor externo </a:t>
            </a:r>
            <a:r>
              <a:rPr lang="pt-BR" sz="1800" dirty="0" smtClean="0"/>
              <a:t>é coberto por uma </a:t>
            </a:r>
            <a:r>
              <a:rPr lang="pt-BR" sz="1800" b="1" dirty="0" smtClean="0"/>
              <a:t>camada plástica </a:t>
            </a:r>
            <a:r>
              <a:rPr lang="pt-BR" sz="1800" b="1" dirty="0" smtClean="0"/>
              <a:t>protetora</a:t>
            </a:r>
            <a:r>
              <a:rPr lang="pt-BR" sz="1800" dirty="0" smtClean="0"/>
              <a:t>.</a:t>
            </a:r>
            <a:endParaRPr lang="pt-BR" altLang="pt-BR" sz="1800" b="1" dirty="0">
              <a:latin typeface="Bookman Old Style" panose="02050604050505020204" pitchFamily="18" charset="0"/>
            </a:endParaRPr>
          </a:p>
        </p:txBody>
      </p:sp>
      <p:pic>
        <p:nvPicPr>
          <p:cNvPr id="2050" name="Picture 2"/>
          <p:cNvPicPr>
            <a:picLocks noChangeAspect="1" noChangeArrowheads="1"/>
          </p:cNvPicPr>
          <p:nvPr/>
        </p:nvPicPr>
        <p:blipFill>
          <a:blip r:embed="rId2" cstate="print"/>
          <a:srcRect/>
          <a:stretch>
            <a:fillRect/>
          </a:stretch>
        </p:blipFill>
        <p:spPr bwMode="auto">
          <a:xfrm>
            <a:off x="2195736" y="4077072"/>
            <a:ext cx="4883864" cy="1262633"/>
          </a:xfrm>
          <a:prstGeom prst="rect">
            <a:avLst/>
          </a:prstGeom>
          <a:noFill/>
          <a:ln w="9525">
            <a:noFill/>
            <a:miter lim="800000"/>
            <a:headEnd/>
            <a:tailEnd/>
          </a:ln>
        </p:spPr>
      </p:pic>
      <p:pic>
        <p:nvPicPr>
          <p:cNvPr id="6"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5115843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Conteúdo 1"/>
          <p:cNvSpPr>
            <a:spLocks noGrp="1"/>
          </p:cNvSpPr>
          <p:nvPr>
            <p:ph type="body" idx="1"/>
          </p:nvPr>
        </p:nvSpPr>
        <p:spPr>
          <a:xfrm>
            <a:off x="433772" y="-163278"/>
            <a:ext cx="7772400" cy="1500187"/>
          </a:xfrm>
        </p:spPr>
        <p:txBody>
          <a:bodyPr/>
          <a:lstStyle/>
          <a:p>
            <a:pPr marL="0" indent="0">
              <a:buNone/>
            </a:pPr>
            <a:r>
              <a:rPr lang="pt-BR" altLang="pt-BR" b="1" dirty="0" smtClean="0">
                <a:solidFill>
                  <a:srgbClr val="FF0000"/>
                </a:solidFill>
                <a:latin typeface="+mn-lt"/>
              </a:rPr>
              <a:t>Redes de Computadores - Meios de transmissão</a:t>
            </a:r>
          </a:p>
          <a:p>
            <a:pPr marL="0" indent="0">
              <a:buFont typeface="Arial" panose="020B0604020202020204" pitchFamily="34" charset="0"/>
              <a:buNone/>
            </a:pPr>
            <a:endParaRPr lang="pt-BR" altLang="pt-BR" sz="2400" b="1" dirty="0" smtClean="0">
              <a:solidFill>
                <a:srgbClr val="FF0000"/>
              </a:solidFill>
              <a:latin typeface="Bookman Old Style" panose="02050604050505020204" pitchFamily="18" charset="0"/>
            </a:endParaRPr>
          </a:p>
        </p:txBody>
      </p:sp>
      <p:sp>
        <p:nvSpPr>
          <p:cNvPr id="78851" name="Retângulo 2"/>
          <p:cNvSpPr>
            <a:spLocks noChangeArrowheads="1"/>
          </p:cNvSpPr>
          <p:nvPr/>
        </p:nvSpPr>
        <p:spPr bwMode="auto">
          <a:xfrm>
            <a:off x="433772" y="1196582"/>
            <a:ext cx="8496622" cy="527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pt-BR" altLang="pt-BR" sz="2000" b="1" dirty="0" smtClean="0">
                <a:solidFill>
                  <a:srgbClr val="FF0000"/>
                </a:solidFill>
                <a:latin typeface="Bookman Old Style" panose="02050604050505020204" pitchFamily="18" charset="0"/>
              </a:rPr>
              <a:t>Cabo par trançado</a:t>
            </a:r>
          </a:p>
          <a:p>
            <a:pPr algn="just">
              <a:buNone/>
            </a:pPr>
            <a:r>
              <a:rPr lang="pt-BR" sz="1800" dirty="0" smtClean="0"/>
              <a:t>O </a:t>
            </a:r>
            <a:r>
              <a:rPr lang="pt-BR" sz="1800" b="1" dirty="0" smtClean="0"/>
              <a:t>cabo par trançado </a:t>
            </a:r>
            <a:r>
              <a:rPr lang="pt-BR" sz="1800" dirty="0" smtClean="0"/>
              <a:t>é o tipo de cabo de rede </a:t>
            </a:r>
            <a:r>
              <a:rPr lang="pt-BR" sz="1800" b="1" dirty="0" smtClean="0"/>
              <a:t>mais usado </a:t>
            </a:r>
            <a:r>
              <a:rPr lang="pt-BR" sz="1800" dirty="0" smtClean="0"/>
              <a:t>na atualidade. Existindo basicamente dois tipos de par trançado:</a:t>
            </a:r>
          </a:p>
          <a:p>
            <a:pPr algn="just"/>
            <a:r>
              <a:rPr lang="pt-BR" sz="1800" b="1" dirty="0" smtClean="0"/>
              <a:t>Sem blindagem</a:t>
            </a:r>
            <a:r>
              <a:rPr lang="pt-BR" sz="1800" dirty="0" smtClean="0"/>
              <a:t>, também chamado </a:t>
            </a:r>
            <a:r>
              <a:rPr lang="pt-BR" sz="1800" b="1" dirty="0" smtClean="0"/>
              <a:t>UTP</a:t>
            </a:r>
            <a:r>
              <a:rPr lang="pt-BR" sz="1800" dirty="0" smtClean="0"/>
              <a:t> (</a:t>
            </a:r>
            <a:r>
              <a:rPr lang="pt-BR" sz="1800" i="1" dirty="0" err="1" smtClean="0"/>
              <a:t>Unshielded</a:t>
            </a:r>
            <a:r>
              <a:rPr lang="pt-BR" sz="1800" i="1" dirty="0" smtClean="0"/>
              <a:t> </a:t>
            </a:r>
            <a:r>
              <a:rPr lang="pt-BR" sz="1800" i="1" dirty="0" err="1" smtClean="0"/>
              <a:t>Twisted</a:t>
            </a:r>
            <a:r>
              <a:rPr lang="pt-BR" sz="1800" i="1" dirty="0" smtClean="0"/>
              <a:t> </a:t>
            </a:r>
            <a:r>
              <a:rPr lang="pt-BR" sz="1800" i="1" dirty="0" err="1" smtClean="0"/>
              <a:t>Pair</a:t>
            </a:r>
            <a:r>
              <a:rPr lang="pt-BR" sz="1800" i="1" dirty="0" smtClean="0"/>
              <a:t>)</a:t>
            </a:r>
          </a:p>
          <a:p>
            <a:pPr algn="just">
              <a:buNone/>
            </a:pPr>
            <a:endParaRPr lang="pt-BR" sz="1800" i="1" dirty="0" smtClean="0"/>
          </a:p>
          <a:p>
            <a:pPr algn="just">
              <a:buNone/>
            </a:pPr>
            <a:endParaRPr lang="pt-BR" sz="1800" i="1" dirty="0" smtClean="0"/>
          </a:p>
          <a:p>
            <a:pPr algn="just">
              <a:buNone/>
            </a:pPr>
            <a:endParaRPr lang="pt-BR" sz="1800" i="1" dirty="0" smtClean="0"/>
          </a:p>
          <a:p>
            <a:pPr algn="just">
              <a:buNone/>
            </a:pPr>
            <a:endParaRPr lang="pt-BR" sz="1800" i="1" dirty="0" smtClean="0"/>
          </a:p>
          <a:p>
            <a:pPr algn="just">
              <a:buNone/>
            </a:pPr>
            <a:endParaRPr lang="pt-BR" sz="1800" i="1" dirty="0" smtClean="0"/>
          </a:p>
          <a:p>
            <a:pPr algn="just"/>
            <a:r>
              <a:rPr lang="pt-BR" sz="1800" b="1" i="1" dirty="0" smtClean="0"/>
              <a:t>Com blindagem</a:t>
            </a:r>
            <a:r>
              <a:rPr lang="pt-BR" sz="1800" i="1" dirty="0" smtClean="0"/>
              <a:t>, </a:t>
            </a:r>
            <a:r>
              <a:rPr lang="pt-BR" sz="1800" dirty="0" smtClean="0"/>
              <a:t>também chamado de </a:t>
            </a:r>
            <a:r>
              <a:rPr lang="pt-BR" sz="1800" b="1" dirty="0" smtClean="0"/>
              <a:t>STP</a:t>
            </a:r>
            <a:r>
              <a:rPr lang="pt-BR" sz="1800" dirty="0" smtClean="0"/>
              <a:t> (</a:t>
            </a:r>
            <a:r>
              <a:rPr lang="pt-BR" sz="1800" i="1" dirty="0" err="1" smtClean="0"/>
              <a:t>Shielded</a:t>
            </a:r>
            <a:r>
              <a:rPr lang="pt-BR" sz="1800" i="1" dirty="0" smtClean="0"/>
              <a:t> </a:t>
            </a:r>
            <a:r>
              <a:rPr lang="pt-BR" sz="1800" i="1" dirty="0" err="1" smtClean="0"/>
              <a:t>Twisted</a:t>
            </a:r>
            <a:r>
              <a:rPr lang="pt-BR" sz="1800" i="1" dirty="0" smtClean="0"/>
              <a:t> </a:t>
            </a:r>
            <a:r>
              <a:rPr lang="pt-BR" sz="1800" i="1" dirty="0" err="1" smtClean="0"/>
              <a:t>Pair</a:t>
            </a:r>
            <a:r>
              <a:rPr lang="pt-BR" sz="1800" i="1" dirty="0" smtClean="0"/>
              <a:t>). </a:t>
            </a:r>
          </a:p>
          <a:p>
            <a:pPr algn="just"/>
            <a:endParaRPr lang="pt-BR" sz="1800" i="1" dirty="0" smtClean="0"/>
          </a:p>
          <a:p>
            <a:pPr algn="just">
              <a:buNone/>
            </a:pPr>
            <a:endParaRPr lang="pt-BR" sz="1800" i="1" dirty="0" smtClean="0"/>
          </a:p>
          <a:p>
            <a:pPr algn="just">
              <a:buNone/>
            </a:pPr>
            <a:endParaRPr lang="pt-BR" sz="1800" i="1" dirty="0" smtClean="0"/>
          </a:p>
          <a:p>
            <a:pPr algn="just">
              <a:buNone/>
            </a:pPr>
            <a:r>
              <a:rPr lang="pt-BR" sz="1800" i="1" dirty="0" smtClean="0"/>
              <a:t>OBS:</a:t>
            </a:r>
          </a:p>
          <a:p>
            <a:pPr algn="just">
              <a:buNone/>
            </a:pPr>
            <a:r>
              <a:rPr lang="pt-BR" sz="1800" i="1" dirty="0" smtClean="0"/>
              <a:t>A diferença entre eles é </a:t>
            </a:r>
            <a:r>
              <a:rPr lang="pt-BR" sz="1800" dirty="0" smtClean="0"/>
              <a:t>justamente a existência, no par trançado com blindagem, de uma malha em volta do cabo protegendo-o contra interferências eletromagnéticas.</a:t>
            </a:r>
            <a:endParaRPr lang="pt-BR" altLang="pt-BR" sz="1800" b="1" dirty="0">
              <a:latin typeface="Bookman Old Style" panose="02050604050505020204" pitchFamily="18" charset="0"/>
            </a:endParaRPr>
          </a:p>
        </p:txBody>
      </p:sp>
      <p:pic>
        <p:nvPicPr>
          <p:cNvPr id="4098" name="Picture 2" descr="https://encrypted-tbn1.gstatic.com/images?q=tbn:ANd9GcRWwGQ54fNNfUQhJi1R0eEFoxoJwvE1kqqFmhOUSx8EO5Tk87wl"/>
          <p:cNvPicPr>
            <a:picLocks noChangeAspect="1" noChangeArrowheads="1"/>
          </p:cNvPicPr>
          <p:nvPr/>
        </p:nvPicPr>
        <p:blipFill>
          <a:blip r:embed="rId2" cstate="print"/>
          <a:srcRect/>
          <a:stretch>
            <a:fillRect/>
          </a:stretch>
        </p:blipFill>
        <p:spPr bwMode="auto">
          <a:xfrm>
            <a:off x="2555776" y="2780928"/>
            <a:ext cx="1368151" cy="1368151"/>
          </a:xfrm>
          <a:prstGeom prst="rect">
            <a:avLst/>
          </a:prstGeom>
          <a:noFill/>
        </p:spPr>
      </p:pic>
      <p:pic>
        <p:nvPicPr>
          <p:cNvPr id="4099" name="Picture 3"/>
          <p:cNvPicPr>
            <a:picLocks noChangeAspect="1" noChangeArrowheads="1"/>
          </p:cNvPicPr>
          <p:nvPr/>
        </p:nvPicPr>
        <p:blipFill>
          <a:blip r:embed="rId3" cstate="print"/>
          <a:srcRect/>
          <a:stretch>
            <a:fillRect/>
          </a:stretch>
        </p:blipFill>
        <p:spPr bwMode="auto">
          <a:xfrm>
            <a:off x="4427984" y="2636912"/>
            <a:ext cx="1895475" cy="1607443"/>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t="43750" r="-11396" b="6250"/>
          <a:stretch>
            <a:fillRect/>
          </a:stretch>
        </p:blipFill>
        <p:spPr bwMode="auto">
          <a:xfrm>
            <a:off x="2627784" y="4797152"/>
            <a:ext cx="3384376" cy="792088"/>
          </a:xfrm>
          <a:prstGeom prst="rect">
            <a:avLst/>
          </a:prstGeom>
          <a:noFill/>
          <a:ln w="9525">
            <a:noFill/>
            <a:miter lim="800000"/>
            <a:headEnd/>
            <a:tailEnd/>
          </a:ln>
        </p:spPr>
      </p:pic>
      <p:pic>
        <p:nvPicPr>
          <p:cNvPr id="8" name="Google Shape;147;p17"/>
          <p:cNvPicPr preferRelativeResize="0"/>
          <p:nvPr/>
        </p:nvPicPr>
        <p:blipFill rotWithShape="1">
          <a:blip r:embed="rId5">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41288661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tângulo 2"/>
          <p:cNvSpPr>
            <a:spLocks noChangeArrowheads="1"/>
          </p:cNvSpPr>
          <p:nvPr/>
        </p:nvSpPr>
        <p:spPr bwMode="auto">
          <a:xfrm>
            <a:off x="323850" y="1268761"/>
            <a:ext cx="6063302"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None/>
            </a:pPr>
            <a:r>
              <a:rPr lang="pt-BR" altLang="pt-BR" sz="2000" dirty="0" smtClean="0">
                <a:solidFill>
                  <a:srgbClr val="FF0000"/>
                </a:solidFill>
                <a:latin typeface="+mn-lt"/>
              </a:rPr>
              <a:t>Fibra Ótica</a:t>
            </a:r>
          </a:p>
          <a:p>
            <a:pPr algn="just">
              <a:buNone/>
            </a:pPr>
            <a:endParaRPr lang="pt-BR" sz="2000" dirty="0" smtClean="0">
              <a:latin typeface="+mn-lt"/>
            </a:endParaRPr>
          </a:p>
          <a:p>
            <a:pPr algn="just">
              <a:buNone/>
            </a:pPr>
            <a:r>
              <a:rPr lang="pt-BR" sz="2000" dirty="0" smtClean="0">
                <a:latin typeface="+mn-lt"/>
              </a:rPr>
              <a:t>Uma </a:t>
            </a:r>
            <a:r>
              <a:rPr lang="pt-BR" sz="2000" b="1" dirty="0" smtClean="0">
                <a:latin typeface="+mn-lt"/>
              </a:rPr>
              <a:t>fibra óptica </a:t>
            </a:r>
            <a:r>
              <a:rPr lang="pt-BR" sz="2000" dirty="0" smtClean="0">
                <a:latin typeface="+mn-lt"/>
              </a:rPr>
              <a:t>é constituída por um cilindro de vidro extremamente fino, chamado de núcleo, cercado por uma camada concêntrica de vidro, conhecida como revestimento.  Esses cabos </a:t>
            </a:r>
            <a:r>
              <a:rPr lang="pt-BR" sz="2000" b="1" dirty="0" smtClean="0">
                <a:latin typeface="+mn-lt"/>
              </a:rPr>
              <a:t>são complexos,</a:t>
            </a:r>
            <a:r>
              <a:rPr lang="pt-BR" sz="2000" dirty="0" smtClean="0">
                <a:latin typeface="+mn-lt"/>
              </a:rPr>
              <a:t> </a:t>
            </a:r>
            <a:r>
              <a:rPr lang="pt-BR" sz="2000" b="1" dirty="0" smtClean="0">
                <a:latin typeface="+mn-lt"/>
              </a:rPr>
              <a:t>caros</a:t>
            </a:r>
            <a:r>
              <a:rPr lang="pt-BR" sz="2000" dirty="0" smtClean="0">
                <a:latin typeface="+mn-lt"/>
              </a:rPr>
              <a:t> e de </a:t>
            </a:r>
            <a:r>
              <a:rPr lang="pt-BR" sz="2000" b="1" dirty="0" smtClean="0">
                <a:latin typeface="+mn-lt"/>
              </a:rPr>
              <a:t>difícil instalação</a:t>
            </a:r>
            <a:r>
              <a:rPr lang="pt-BR" sz="2000" dirty="0" smtClean="0">
                <a:latin typeface="+mn-lt"/>
              </a:rPr>
              <a:t>. São </a:t>
            </a:r>
            <a:r>
              <a:rPr lang="pt-BR" sz="2000" b="1" dirty="0" smtClean="0">
                <a:latin typeface="+mn-lt"/>
              </a:rPr>
              <a:t>velozes</a:t>
            </a:r>
            <a:r>
              <a:rPr lang="pt-BR" sz="2000" dirty="0" smtClean="0">
                <a:latin typeface="+mn-lt"/>
              </a:rPr>
              <a:t> e imunes a interferências eletromagnéticas. </a:t>
            </a:r>
          </a:p>
          <a:p>
            <a:pPr>
              <a:buNone/>
            </a:pPr>
            <a:r>
              <a:rPr lang="pt-BR" sz="2000" b="1" dirty="0" smtClean="0"/>
              <a:t> </a:t>
            </a:r>
            <a:endParaRPr lang="pt-BR" sz="2000" b="1" dirty="0"/>
          </a:p>
        </p:txBody>
      </p:sp>
      <p:sp>
        <p:nvSpPr>
          <p:cNvPr id="5" name="Retângulo 4"/>
          <p:cNvSpPr/>
          <p:nvPr/>
        </p:nvSpPr>
        <p:spPr>
          <a:xfrm>
            <a:off x="392112" y="4385891"/>
            <a:ext cx="5926777" cy="1938992"/>
          </a:xfrm>
          <a:prstGeom prst="rect">
            <a:avLst/>
          </a:prstGeom>
        </p:spPr>
        <p:txBody>
          <a:bodyPr wrap="square">
            <a:spAutoFit/>
          </a:bodyPr>
          <a:lstStyle/>
          <a:p>
            <a:pPr algn="just"/>
            <a:r>
              <a:rPr lang="pt-BR" sz="2000" dirty="0" smtClean="0"/>
              <a:t>As transmissões via cabo de fibra óptica </a:t>
            </a:r>
            <a:r>
              <a:rPr lang="pt-BR" sz="2000" b="1" dirty="0" smtClean="0"/>
              <a:t>não estão sujeitas à interferência elétrica</a:t>
            </a:r>
            <a:r>
              <a:rPr lang="pt-BR" sz="2000" dirty="0" smtClean="0"/>
              <a:t> e são extremamente </a:t>
            </a:r>
            <a:r>
              <a:rPr lang="pt-BR" sz="2000" b="1" dirty="0" smtClean="0"/>
              <a:t>velozes</a:t>
            </a:r>
            <a:r>
              <a:rPr lang="pt-BR" sz="2000" dirty="0" smtClean="0"/>
              <a:t> (atualmente são transmitidas cerca de 100 </a:t>
            </a:r>
            <a:r>
              <a:rPr lang="pt-BR" sz="2000" dirty="0" err="1" smtClean="0"/>
              <a:t>Mbps</a:t>
            </a:r>
            <a:r>
              <a:rPr lang="pt-BR" sz="2000" dirty="0" smtClean="0"/>
              <a:t>, atingindo </a:t>
            </a:r>
            <a:r>
              <a:rPr lang="pt-BR" sz="2000" dirty="0" err="1" smtClean="0"/>
              <a:t>Tbps</a:t>
            </a:r>
            <a:r>
              <a:rPr lang="pt-BR" sz="2000" dirty="0" smtClean="0"/>
              <a:t>). Podem transportar um sinal – pulso de luz – por quilômetros.</a:t>
            </a:r>
            <a:endParaRPr lang="pt-BR" sz="2000" dirty="0"/>
          </a:p>
        </p:txBody>
      </p:sp>
      <p:sp>
        <p:nvSpPr>
          <p:cNvPr id="40962" name="AutoShape 2" descr="http://e.cdn-hardware.com.br/static/books/redes/cap1-12_html_6ecfbe7d.jpg.optimized.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 name="Imagem 6" descr="http://4.bp.blogspot.com/_8QxyuBPqSW4/TNNcOk4EY4I/AAAAAAAAAJM/SYPkcODEXiw/s1600/fibra+optica1.jpg"/>
          <p:cNvPicPr/>
          <p:nvPr/>
        </p:nvPicPr>
        <p:blipFill>
          <a:blip r:embed="rId2" cstate="print"/>
          <a:srcRect/>
          <a:stretch>
            <a:fillRect/>
          </a:stretch>
        </p:blipFill>
        <p:spPr bwMode="auto">
          <a:xfrm>
            <a:off x="6786309" y="1843559"/>
            <a:ext cx="2178180" cy="1524307"/>
          </a:xfrm>
          <a:prstGeom prst="rect">
            <a:avLst/>
          </a:prstGeom>
          <a:noFill/>
          <a:ln w="9525">
            <a:noFill/>
            <a:miter lim="800000"/>
            <a:headEnd/>
            <a:tailEnd/>
          </a:ln>
        </p:spPr>
      </p:pic>
      <p:pic>
        <p:nvPicPr>
          <p:cNvPr id="40964" name="Picture 4" descr="http://www.cwbcam.com.br/wp-content/uploads/2013/03/fibra-optica3.jpg"/>
          <p:cNvPicPr>
            <a:picLocks noChangeAspect="1" noChangeArrowheads="1"/>
          </p:cNvPicPr>
          <p:nvPr/>
        </p:nvPicPr>
        <p:blipFill>
          <a:blip r:embed="rId3" cstate="print"/>
          <a:srcRect/>
          <a:stretch>
            <a:fillRect/>
          </a:stretch>
        </p:blipFill>
        <p:spPr bwMode="auto">
          <a:xfrm>
            <a:off x="6786308" y="4225402"/>
            <a:ext cx="2330925" cy="1165463"/>
          </a:xfrm>
          <a:prstGeom prst="rect">
            <a:avLst/>
          </a:prstGeom>
          <a:noFill/>
        </p:spPr>
      </p:pic>
      <p:sp>
        <p:nvSpPr>
          <p:cNvPr id="9" name="Espaço Reservado para Conteúdo 1"/>
          <p:cNvSpPr txBox="1">
            <a:spLocks/>
          </p:cNvSpPr>
          <p:nvPr/>
        </p:nvSpPr>
        <p:spPr bwMode="auto">
          <a:xfrm>
            <a:off x="323850" y="620713"/>
            <a:ext cx="8640638"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pt-BR" altLang="pt-BR" sz="2000" b="1" i="0" u="none" strike="noStrike" kern="1200" cap="none" spc="0" normalizeH="0" baseline="0" noProof="0" dirty="0" smtClean="0">
                <a:ln>
                  <a:noFill/>
                </a:ln>
                <a:solidFill>
                  <a:srgbClr val="FF0000"/>
                </a:solidFill>
                <a:effectLst/>
                <a:uLnTx/>
                <a:uFillTx/>
                <a:latin typeface="+mn-lt"/>
                <a:ea typeface="+mn-ea"/>
                <a:cs typeface="+mn-cs"/>
              </a:rPr>
              <a:t>Redes de Computadores - Meios de transmissão</a:t>
            </a:r>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endParaRPr kumimoji="0" lang="pt-BR" altLang="pt-BR" sz="2400" b="1" i="0" u="none" strike="noStrike" kern="1200" cap="none" spc="0" normalizeH="0" baseline="0" noProof="0" dirty="0" smtClean="0">
              <a:ln>
                <a:noFill/>
              </a:ln>
              <a:solidFill>
                <a:srgbClr val="FF0000"/>
              </a:solidFill>
              <a:effectLst/>
              <a:uLnTx/>
              <a:uFillTx/>
              <a:latin typeface="Bookman Old Style" panose="02050604050505020204" pitchFamily="18" charset="0"/>
              <a:ea typeface="+mn-ea"/>
              <a:cs typeface="+mn-cs"/>
            </a:endParaRPr>
          </a:p>
        </p:txBody>
      </p:sp>
      <p:pic>
        <p:nvPicPr>
          <p:cNvPr id="10" name="Google Shape;147;p17"/>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4" name="Espaço Reservado para Rodapé 3"/>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22744790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2655887" y="1800532"/>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en-US" sz="3200" b="0" i="0" u="none" dirty="0" smtClean="0">
                <a:solidFill>
                  <a:schemeClr val="lt1"/>
                </a:solidFill>
                <a:latin typeface="Arial"/>
                <a:ea typeface="Arial"/>
                <a:cs typeface="Arial"/>
                <a:sym typeface="Arial"/>
              </a:rPr>
              <a:t> </a:t>
            </a:r>
            <a:r>
              <a:rPr lang="en-US" sz="3200" b="0" i="0" u="none" dirty="0" err="1" smtClean="0">
                <a:solidFill>
                  <a:schemeClr val="lt1"/>
                </a:solidFill>
                <a:latin typeface="Arial"/>
                <a:ea typeface="Arial"/>
                <a:cs typeface="Arial"/>
                <a:sym typeface="Arial"/>
              </a:rPr>
              <a:t>Redes</a:t>
            </a:r>
            <a:r>
              <a:rPr lang="en-US" sz="3200" b="0" i="0" u="none" dirty="0" smtClean="0">
                <a:solidFill>
                  <a:schemeClr val="lt1"/>
                </a:solidFill>
                <a:latin typeface="Arial"/>
                <a:ea typeface="Arial"/>
                <a:cs typeface="Arial"/>
                <a:sym typeface="Arial"/>
              </a:rPr>
              <a:t> de </a:t>
            </a:r>
            <a:r>
              <a:rPr lang="en-US" sz="3200" b="0" i="0" u="none" dirty="0" err="1" smtClean="0">
                <a:solidFill>
                  <a:schemeClr val="lt1"/>
                </a:solidFill>
                <a:latin typeface="Arial"/>
                <a:ea typeface="Arial"/>
                <a:cs typeface="Arial"/>
                <a:sym typeface="Arial"/>
              </a:rPr>
              <a:t>Computadores</a:t>
            </a:r>
            <a:endParaRPr dirty="0"/>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4</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2166410761"/>
      </p:ext>
    </p:extLst>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3370120" y="1800532"/>
            <a:ext cx="4249880" cy="2209800"/>
          </a:xfrm>
          <a:prstGeom prst="rect">
            <a:avLst/>
          </a:prstGeom>
          <a:noFill/>
          <a:ln>
            <a:noFill/>
          </a:ln>
        </p:spPr>
        <p:txBody>
          <a:bodyPr spcFirstLastPara="1" wrap="square" lIns="91425" tIns="45700" rIns="91425" bIns="45700" anchor="ctr" anchorCtr="0">
            <a:noAutofit/>
          </a:bodyPr>
          <a:lstStyle/>
          <a:p>
            <a:r>
              <a:rPr lang="en-US" sz="3200" b="0" i="0" u="none" dirty="0" smtClean="0">
                <a:solidFill>
                  <a:schemeClr val="lt1"/>
                </a:solidFill>
                <a:latin typeface="Arial"/>
                <a:ea typeface="Arial"/>
                <a:cs typeface="Arial"/>
                <a:sym typeface="Arial"/>
              </a:rPr>
              <a:t> </a:t>
            </a:r>
            <a:r>
              <a:rPr lang="pt-BR" altLang="pt-BR" sz="2400" b="1" dirty="0">
                <a:solidFill>
                  <a:schemeClr val="bg1"/>
                </a:solidFill>
              </a:rPr>
              <a:t>Sentido da Comunicação</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40</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3852990731"/>
      </p:ext>
    </p:extLst>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Conteúdo 1"/>
          <p:cNvSpPr>
            <a:spLocks noGrp="1"/>
          </p:cNvSpPr>
          <p:nvPr>
            <p:ph type="body" idx="1"/>
          </p:nvPr>
        </p:nvSpPr>
        <p:spPr>
          <a:xfrm>
            <a:off x="463006" y="557944"/>
            <a:ext cx="7772400" cy="1500187"/>
          </a:xfrm>
        </p:spPr>
        <p:txBody>
          <a:bodyPr/>
          <a:lstStyle/>
          <a:p>
            <a:pPr marL="0" lvl="1" indent="0">
              <a:buNone/>
            </a:pPr>
            <a:r>
              <a:rPr lang="pt-BR" altLang="pt-BR" sz="2000" b="1" dirty="0" smtClean="0">
                <a:solidFill>
                  <a:srgbClr val="FF0000"/>
                </a:solidFill>
                <a:latin typeface="+mn-lt"/>
              </a:rPr>
              <a:t>Redes de Computadores - Sentido da Comunicação</a:t>
            </a:r>
          </a:p>
          <a:p>
            <a:pPr marL="0" indent="0">
              <a:buNone/>
            </a:pPr>
            <a:endParaRPr lang="pt-BR" altLang="pt-BR" sz="2400" b="1" dirty="0" smtClean="0">
              <a:solidFill>
                <a:srgbClr val="FF0000"/>
              </a:solidFill>
              <a:latin typeface="Bookman Old Style" panose="02050604050505020204" pitchFamily="18" charset="0"/>
            </a:endParaRPr>
          </a:p>
          <a:p>
            <a:pPr marL="0" indent="0">
              <a:buFont typeface="Arial" panose="020B0604020202020204" pitchFamily="34" charset="0"/>
              <a:buNone/>
            </a:pPr>
            <a:endParaRPr lang="pt-BR" altLang="pt-BR" sz="2400" b="1" dirty="0" smtClean="0">
              <a:solidFill>
                <a:srgbClr val="FF0000"/>
              </a:solidFill>
              <a:latin typeface="Bookman Old Style" panose="02050604050505020204" pitchFamily="18" charset="0"/>
            </a:endParaRPr>
          </a:p>
        </p:txBody>
      </p:sp>
      <p:sp>
        <p:nvSpPr>
          <p:cNvPr id="78851" name="Retângulo 2"/>
          <p:cNvSpPr>
            <a:spLocks noChangeArrowheads="1"/>
          </p:cNvSpPr>
          <p:nvPr/>
        </p:nvSpPr>
        <p:spPr bwMode="auto">
          <a:xfrm>
            <a:off x="152302" y="1573654"/>
            <a:ext cx="481548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150000"/>
              </a:lnSpc>
              <a:buNone/>
            </a:pPr>
            <a:r>
              <a:rPr lang="pt-BR" sz="1600" dirty="0" smtClean="0">
                <a:latin typeface="+mn-lt"/>
              </a:rPr>
              <a:t>O sentido da comunicação em uma rede de computadores refere-se à forma como o fluxo de dados pode ser realizado, neste caso ele pode ser dar de três formas: </a:t>
            </a:r>
            <a:r>
              <a:rPr lang="pt-BR" sz="1600" b="1" dirty="0" smtClean="0">
                <a:latin typeface="+mn-lt"/>
              </a:rPr>
              <a:t>simplex, </a:t>
            </a:r>
            <a:r>
              <a:rPr lang="pt-BR" sz="1600" b="1" i="1" dirty="0" err="1" smtClean="0">
                <a:latin typeface="+mn-lt"/>
              </a:rPr>
              <a:t>half-duplex</a:t>
            </a:r>
            <a:r>
              <a:rPr lang="pt-BR" sz="1600" b="1" dirty="0" smtClean="0">
                <a:latin typeface="+mn-lt"/>
              </a:rPr>
              <a:t> ou </a:t>
            </a:r>
            <a:r>
              <a:rPr lang="pt-BR" sz="1600" b="1" i="1" dirty="0" err="1" smtClean="0">
                <a:latin typeface="+mn-lt"/>
              </a:rPr>
              <a:t>full-duplex</a:t>
            </a:r>
            <a:r>
              <a:rPr lang="pt-BR" sz="1600" dirty="0" smtClean="0">
                <a:latin typeface="+mn-lt"/>
              </a:rPr>
              <a:t> (FOROUZAN, 2008).</a:t>
            </a:r>
          </a:p>
          <a:p>
            <a:pPr lvl="0" algn="just">
              <a:lnSpc>
                <a:spcPct val="150000"/>
              </a:lnSpc>
              <a:buNone/>
            </a:pPr>
            <a:r>
              <a:rPr lang="pt-BR" sz="1600" b="1" dirty="0" smtClean="0">
                <a:latin typeface="+mn-lt"/>
              </a:rPr>
              <a:t>SIMPLEX</a:t>
            </a:r>
            <a:r>
              <a:rPr lang="pt-BR" sz="1600" dirty="0" smtClean="0">
                <a:latin typeface="+mn-lt"/>
              </a:rPr>
              <a:t>: Na comunicação Simplex o fluxo da comunicação se dá apenas em um sentido, conforme apresentado na figura. </a:t>
            </a:r>
          </a:p>
          <a:p>
            <a:pPr lvl="0" algn="just">
              <a:lnSpc>
                <a:spcPct val="150000"/>
              </a:lnSpc>
              <a:buNone/>
            </a:pPr>
            <a:r>
              <a:rPr lang="pt-BR" sz="1600" dirty="0" smtClean="0">
                <a:latin typeface="+mn-lt"/>
              </a:rPr>
              <a:t>Um exemplo é o da</a:t>
            </a:r>
            <a:r>
              <a:rPr lang="pt-BR" sz="1600" b="1" dirty="0" smtClean="0">
                <a:latin typeface="+mn-lt"/>
              </a:rPr>
              <a:t> TV convencional</a:t>
            </a:r>
            <a:r>
              <a:rPr lang="pt-BR" sz="1600" dirty="0" smtClean="0">
                <a:latin typeface="+mn-lt"/>
              </a:rPr>
              <a:t>, analógica.</a:t>
            </a:r>
          </a:p>
          <a:p>
            <a:pPr lvl="0">
              <a:buNone/>
            </a:pPr>
            <a:endParaRPr lang="pt-BR" sz="1600" dirty="0" smtClean="0"/>
          </a:p>
          <a:p>
            <a:pPr>
              <a:buNone/>
            </a:pPr>
            <a:r>
              <a:rPr lang="pt-BR" sz="1600" b="1" dirty="0" smtClean="0"/>
              <a:t> </a:t>
            </a:r>
            <a:endParaRPr lang="pt-BR" sz="1600" dirty="0" smtClean="0"/>
          </a:p>
          <a:p>
            <a:pPr>
              <a:buNone/>
            </a:pPr>
            <a:r>
              <a:rPr lang="pt-BR" sz="1600" b="1" dirty="0" smtClean="0"/>
              <a:t> </a:t>
            </a:r>
            <a:endParaRPr lang="pt-BR" sz="1600" dirty="0" smtClean="0"/>
          </a:p>
        </p:txBody>
      </p:sp>
      <p:pic>
        <p:nvPicPr>
          <p:cNvPr id="5" name="Imagem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71826" y="2320479"/>
            <a:ext cx="3562992" cy="1391712"/>
          </a:xfrm>
          <a:prstGeom prst="rect">
            <a:avLst/>
          </a:prstGeom>
          <a:noFill/>
          <a:ln w="3175">
            <a:solidFill>
              <a:schemeClr val="tx1"/>
            </a:solidFill>
          </a:ln>
        </p:spPr>
      </p:pic>
      <p:pic>
        <p:nvPicPr>
          <p:cNvPr id="8"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1899341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Conteúdo 1"/>
          <p:cNvSpPr>
            <a:spLocks noGrp="1"/>
          </p:cNvSpPr>
          <p:nvPr>
            <p:ph type="body" idx="1"/>
          </p:nvPr>
        </p:nvSpPr>
        <p:spPr>
          <a:xfrm>
            <a:off x="463006" y="557944"/>
            <a:ext cx="7772400" cy="1500187"/>
          </a:xfrm>
        </p:spPr>
        <p:txBody>
          <a:bodyPr/>
          <a:lstStyle/>
          <a:p>
            <a:pPr marL="0" lvl="1" indent="0">
              <a:buNone/>
            </a:pPr>
            <a:r>
              <a:rPr lang="pt-BR" altLang="pt-BR" sz="2000" b="1" dirty="0" smtClean="0">
                <a:solidFill>
                  <a:srgbClr val="FF0000"/>
                </a:solidFill>
                <a:latin typeface="+mn-lt"/>
              </a:rPr>
              <a:t>Redes de Computadores - Sentido da Comunicação</a:t>
            </a:r>
          </a:p>
          <a:p>
            <a:pPr marL="0" indent="0">
              <a:buNone/>
            </a:pPr>
            <a:endParaRPr lang="pt-BR" altLang="pt-BR" sz="2400" b="1" dirty="0" smtClean="0">
              <a:solidFill>
                <a:srgbClr val="FF0000"/>
              </a:solidFill>
              <a:latin typeface="Bookman Old Style" panose="02050604050505020204" pitchFamily="18" charset="0"/>
            </a:endParaRPr>
          </a:p>
          <a:p>
            <a:pPr marL="0" indent="0">
              <a:buFont typeface="Arial" panose="020B0604020202020204" pitchFamily="34" charset="0"/>
              <a:buNone/>
            </a:pPr>
            <a:endParaRPr lang="pt-BR" altLang="pt-BR" sz="2400" b="1" dirty="0" smtClean="0">
              <a:solidFill>
                <a:srgbClr val="FF0000"/>
              </a:solidFill>
              <a:latin typeface="Bookman Old Style" panose="02050604050505020204" pitchFamily="18" charset="0"/>
            </a:endParaRPr>
          </a:p>
        </p:txBody>
      </p:sp>
      <p:sp>
        <p:nvSpPr>
          <p:cNvPr id="78851" name="Retângulo 2"/>
          <p:cNvSpPr>
            <a:spLocks noChangeArrowheads="1"/>
          </p:cNvSpPr>
          <p:nvPr/>
        </p:nvSpPr>
        <p:spPr bwMode="auto">
          <a:xfrm>
            <a:off x="328230" y="1305889"/>
            <a:ext cx="454402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None/>
            </a:pPr>
            <a:r>
              <a:rPr lang="pt-BR" sz="1600" b="1" dirty="0" smtClean="0"/>
              <a:t> </a:t>
            </a:r>
            <a:endParaRPr lang="pt-BR" sz="1600" dirty="0" smtClean="0"/>
          </a:p>
          <a:p>
            <a:pPr>
              <a:buNone/>
            </a:pPr>
            <a:r>
              <a:rPr lang="pt-BR" sz="1600" b="1" dirty="0" smtClean="0"/>
              <a:t> </a:t>
            </a:r>
            <a:endParaRPr lang="pt-BR" sz="1600" dirty="0" smtClean="0"/>
          </a:p>
          <a:p>
            <a:pPr lvl="0" algn="just">
              <a:lnSpc>
                <a:spcPct val="150000"/>
              </a:lnSpc>
              <a:buNone/>
            </a:pPr>
            <a:r>
              <a:rPr lang="pt-BR" sz="1600" b="1" dirty="0" smtClean="0">
                <a:latin typeface="+mn-lt"/>
              </a:rPr>
              <a:t>HALF-DUPLEX: </a:t>
            </a:r>
            <a:r>
              <a:rPr lang="pt-BR" sz="1600" dirty="0" smtClean="0">
                <a:latin typeface="+mn-lt"/>
              </a:rPr>
              <a:t>Neste tipo de comunicação o fluxo de dados ocorre em ambas às direções, porém em uma direção de cada vez, conforme apresentado na figura ao lado. Exemplos sistemas do tipo rádio </a:t>
            </a:r>
            <a:r>
              <a:rPr lang="pt-BR" sz="1600" b="1" i="1" dirty="0" err="1" smtClean="0">
                <a:latin typeface="+mn-lt"/>
              </a:rPr>
              <a:t>Walk-talkie</a:t>
            </a:r>
            <a:r>
              <a:rPr lang="pt-BR" sz="1600" b="1" dirty="0" smtClean="0">
                <a:latin typeface="+mn-lt"/>
              </a:rPr>
              <a:t>, </a:t>
            </a:r>
            <a:r>
              <a:rPr lang="pt-BR" sz="1600" b="1" dirty="0" err="1" smtClean="0">
                <a:latin typeface="+mn-lt"/>
              </a:rPr>
              <a:t>Nextel</a:t>
            </a:r>
            <a:r>
              <a:rPr lang="pt-BR" sz="1600" b="1" dirty="0" smtClean="0">
                <a:latin typeface="+mn-lt"/>
              </a:rPr>
              <a:t> e HUB (repetidor)</a:t>
            </a:r>
            <a:r>
              <a:rPr lang="pt-BR" sz="1600" dirty="0" smtClean="0">
                <a:latin typeface="+mn-lt"/>
              </a:rPr>
              <a:t>, que só pode transmitir ou receber. </a:t>
            </a:r>
          </a:p>
          <a:p>
            <a:pPr lvl="0">
              <a:buNone/>
            </a:pPr>
            <a:endParaRPr lang="pt-BR" sz="1600" dirty="0" smtClean="0"/>
          </a:p>
          <a:p>
            <a:pPr lvl="0">
              <a:buNone/>
            </a:pPr>
            <a:endParaRPr lang="pt-BR" sz="1600" dirty="0" smtClean="0"/>
          </a:p>
          <a:p>
            <a:pPr lvl="0">
              <a:buNone/>
            </a:pPr>
            <a:endParaRPr lang="pt-BR" sz="1600" dirty="0" smtClean="0"/>
          </a:p>
          <a:p>
            <a:pPr eaLnBrk="1" hangingPunct="1">
              <a:spcBef>
                <a:spcPct val="0"/>
              </a:spcBef>
              <a:buNone/>
            </a:pPr>
            <a:endParaRPr lang="pt-BR" altLang="pt-BR" sz="1600" b="1" dirty="0">
              <a:latin typeface="Bookman Old Style" panose="02050604050505020204" pitchFamily="18" charset="0"/>
            </a:endParaRPr>
          </a:p>
        </p:txBody>
      </p:sp>
      <p:pic>
        <p:nvPicPr>
          <p:cNvPr id="6" name="Imagem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9519" y="2008959"/>
            <a:ext cx="3872230" cy="1312866"/>
          </a:xfrm>
          <a:prstGeom prst="rect">
            <a:avLst/>
          </a:prstGeom>
          <a:noFill/>
          <a:ln w="3175">
            <a:solidFill>
              <a:schemeClr val="tx1"/>
            </a:solidFill>
          </a:ln>
        </p:spPr>
      </p:pic>
      <p:pic>
        <p:nvPicPr>
          <p:cNvPr id="8"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28102164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Conteúdo 1"/>
          <p:cNvSpPr>
            <a:spLocks noGrp="1"/>
          </p:cNvSpPr>
          <p:nvPr>
            <p:ph type="body" idx="1"/>
          </p:nvPr>
        </p:nvSpPr>
        <p:spPr>
          <a:xfrm>
            <a:off x="463006" y="557944"/>
            <a:ext cx="7772400" cy="1500187"/>
          </a:xfrm>
        </p:spPr>
        <p:txBody>
          <a:bodyPr/>
          <a:lstStyle/>
          <a:p>
            <a:pPr marL="0" lvl="1" indent="0">
              <a:buNone/>
            </a:pPr>
            <a:r>
              <a:rPr lang="pt-BR" altLang="pt-BR" sz="2000" b="1" dirty="0" smtClean="0">
                <a:solidFill>
                  <a:srgbClr val="FF0000"/>
                </a:solidFill>
                <a:latin typeface="+mn-lt"/>
              </a:rPr>
              <a:t>Redes de Computadores - Sentido da Comunicação</a:t>
            </a:r>
          </a:p>
          <a:p>
            <a:pPr marL="0" indent="0">
              <a:buNone/>
            </a:pPr>
            <a:endParaRPr lang="pt-BR" altLang="pt-BR" sz="2400" b="1" dirty="0" smtClean="0">
              <a:solidFill>
                <a:srgbClr val="FF0000"/>
              </a:solidFill>
              <a:latin typeface="Bookman Old Style" panose="02050604050505020204" pitchFamily="18" charset="0"/>
            </a:endParaRPr>
          </a:p>
          <a:p>
            <a:pPr marL="0" indent="0">
              <a:buFont typeface="Arial" panose="020B0604020202020204" pitchFamily="34" charset="0"/>
              <a:buNone/>
            </a:pPr>
            <a:endParaRPr lang="pt-BR" altLang="pt-BR" sz="2400" b="1" dirty="0" smtClean="0">
              <a:solidFill>
                <a:srgbClr val="FF0000"/>
              </a:solidFill>
              <a:latin typeface="Bookman Old Style" panose="02050604050505020204" pitchFamily="18" charset="0"/>
            </a:endParaRPr>
          </a:p>
        </p:txBody>
      </p:sp>
      <p:sp>
        <p:nvSpPr>
          <p:cNvPr id="78851" name="Retângulo 2"/>
          <p:cNvSpPr>
            <a:spLocks noChangeArrowheads="1"/>
          </p:cNvSpPr>
          <p:nvPr/>
        </p:nvSpPr>
        <p:spPr bwMode="auto">
          <a:xfrm>
            <a:off x="328230" y="1305889"/>
            <a:ext cx="4312009" cy="4475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0">
              <a:buNone/>
            </a:pPr>
            <a:endParaRPr lang="pt-BR" sz="1600" dirty="0" smtClean="0"/>
          </a:p>
          <a:p>
            <a:pPr lvl="0">
              <a:buNone/>
            </a:pPr>
            <a:endParaRPr lang="pt-BR" sz="1600" dirty="0" smtClean="0"/>
          </a:p>
          <a:p>
            <a:pPr lvl="0">
              <a:buNone/>
            </a:pPr>
            <a:endParaRPr lang="pt-BR" sz="1600" dirty="0" smtClean="0"/>
          </a:p>
          <a:p>
            <a:pPr lvl="0" algn="just">
              <a:lnSpc>
                <a:spcPct val="150000"/>
              </a:lnSpc>
              <a:buNone/>
            </a:pPr>
            <a:r>
              <a:rPr lang="pt-BR" sz="1600" b="1" dirty="0" smtClean="0">
                <a:latin typeface="+mn-lt"/>
              </a:rPr>
              <a:t>FULL-DUPLEX: </a:t>
            </a:r>
            <a:r>
              <a:rPr lang="pt-BR" sz="1600" dirty="0" smtClean="0">
                <a:latin typeface="+mn-lt"/>
              </a:rPr>
              <a:t>O fluxo de dados ocorre em ambas às direções simultaneamente conforme apresentado na figura ao lado. Caracteriza-se alta vazão e utilização contínua de dados, diminuindo o tempo de resposta. Exemplo: </a:t>
            </a:r>
            <a:r>
              <a:rPr lang="pt-BR" sz="1600" b="1" dirty="0" smtClean="0">
                <a:latin typeface="+mn-lt"/>
              </a:rPr>
              <a:t>comunicação por telefone e comunicação na maioria das redes atuais</a:t>
            </a:r>
            <a:r>
              <a:rPr lang="pt-BR" sz="1600" dirty="0" smtClean="0">
                <a:latin typeface="+mn-lt"/>
              </a:rPr>
              <a:t>.</a:t>
            </a:r>
          </a:p>
          <a:p>
            <a:pPr>
              <a:buNone/>
            </a:pPr>
            <a:r>
              <a:rPr lang="pt-BR" sz="1600" b="1" dirty="0" smtClean="0"/>
              <a:t> </a:t>
            </a:r>
            <a:endParaRPr lang="pt-BR" sz="1600" dirty="0" smtClean="0"/>
          </a:p>
          <a:p>
            <a:pPr eaLnBrk="1" hangingPunct="1">
              <a:spcBef>
                <a:spcPct val="0"/>
              </a:spcBef>
              <a:buNone/>
            </a:pPr>
            <a:endParaRPr lang="pt-BR" altLang="pt-BR" sz="1600" b="1" dirty="0">
              <a:latin typeface="Bookman Old Style" panose="02050604050505020204" pitchFamily="18" charset="0"/>
            </a:endParaRPr>
          </a:p>
        </p:txBody>
      </p:sp>
      <p:pic>
        <p:nvPicPr>
          <p:cNvPr id="7" name="Imagem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821" y="2376549"/>
            <a:ext cx="3988928" cy="1594950"/>
          </a:xfrm>
          <a:prstGeom prst="rect">
            <a:avLst/>
          </a:prstGeom>
          <a:noFill/>
          <a:ln w="3175">
            <a:solidFill>
              <a:schemeClr val="tx1"/>
            </a:solidFill>
          </a:ln>
        </p:spPr>
      </p:pic>
      <p:pic>
        <p:nvPicPr>
          <p:cNvPr id="8"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29711875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3370119" y="1800532"/>
            <a:ext cx="5159731" cy="2209800"/>
          </a:xfrm>
          <a:prstGeom prst="rect">
            <a:avLst/>
          </a:prstGeom>
          <a:noFill/>
          <a:ln>
            <a:noFill/>
          </a:ln>
        </p:spPr>
        <p:txBody>
          <a:bodyPr spcFirstLastPara="1" wrap="square" lIns="91425" tIns="45700" rIns="91425" bIns="45700" anchor="ctr" anchorCtr="0">
            <a:noAutofit/>
          </a:bodyPr>
          <a:lstStyle/>
          <a:p>
            <a:r>
              <a:rPr lang="en-US" sz="3200" b="0" i="0" u="none" dirty="0" smtClean="0">
                <a:solidFill>
                  <a:schemeClr val="lt1"/>
                </a:solidFill>
                <a:latin typeface="Arial"/>
                <a:ea typeface="Arial"/>
                <a:cs typeface="Arial"/>
                <a:sym typeface="Arial"/>
              </a:rPr>
              <a:t> </a:t>
            </a:r>
            <a:r>
              <a:rPr lang="pt-BR" altLang="pt-BR" sz="2400" b="1" dirty="0">
                <a:solidFill>
                  <a:schemeClr val="bg1"/>
                </a:solidFill>
              </a:rPr>
              <a:t>Endereçamento de mensagens</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44</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4102748208"/>
      </p:ext>
    </p:extLst>
  </p:cSld>
  <p:clrMapOvr>
    <a:masterClrMapping/>
  </p:clrMapOvr>
  <p:transition>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Conteúdo 1"/>
          <p:cNvSpPr>
            <a:spLocks noGrp="1"/>
          </p:cNvSpPr>
          <p:nvPr>
            <p:ph type="body" idx="1"/>
          </p:nvPr>
        </p:nvSpPr>
        <p:spPr>
          <a:xfrm>
            <a:off x="517596" y="382137"/>
            <a:ext cx="7772400" cy="571879"/>
          </a:xfrm>
        </p:spPr>
        <p:txBody>
          <a:bodyPr/>
          <a:lstStyle/>
          <a:p>
            <a:pPr marL="0" indent="0">
              <a:buFont typeface="Arial" panose="020B0604020202020204" pitchFamily="34" charset="0"/>
              <a:buNone/>
            </a:pPr>
            <a:r>
              <a:rPr lang="pt-BR" altLang="pt-BR" b="1" dirty="0" smtClean="0">
                <a:solidFill>
                  <a:srgbClr val="FF0000"/>
                </a:solidFill>
                <a:latin typeface="+mn-lt"/>
              </a:rPr>
              <a:t>Endereçamento de mensagens</a:t>
            </a:r>
          </a:p>
        </p:txBody>
      </p:sp>
      <p:sp>
        <p:nvSpPr>
          <p:cNvPr id="78851" name="Retângulo 2"/>
          <p:cNvSpPr>
            <a:spLocks noChangeArrowheads="1"/>
          </p:cNvSpPr>
          <p:nvPr/>
        </p:nvSpPr>
        <p:spPr bwMode="auto">
          <a:xfrm>
            <a:off x="176402" y="1339496"/>
            <a:ext cx="521446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pt-BR" altLang="pt-BR" sz="2000" dirty="0" smtClean="0">
                <a:solidFill>
                  <a:srgbClr val="FF0000"/>
                </a:solidFill>
                <a:latin typeface="+mn-lt"/>
              </a:rPr>
              <a:t>Mensagem </a:t>
            </a:r>
            <a:r>
              <a:rPr lang="pt-BR" altLang="pt-BR" sz="2000" dirty="0" err="1">
                <a:solidFill>
                  <a:srgbClr val="FF0000"/>
                </a:solidFill>
                <a:latin typeface="+mn-lt"/>
              </a:rPr>
              <a:t>Unicast</a:t>
            </a:r>
            <a:r>
              <a:rPr lang="pt-BR" altLang="pt-BR" sz="2000" dirty="0">
                <a:solidFill>
                  <a:srgbClr val="FF0000"/>
                </a:solidFill>
                <a:latin typeface="+mn-lt"/>
              </a:rPr>
              <a:t>  </a:t>
            </a:r>
          </a:p>
          <a:p>
            <a:pPr algn="just" eaLnBrk="1" hangingPunct="1">
              <a:spcBef>
                <a:spcPct val="0"/>
              </a:spcBef>
              <a:buFontTx/>
              <a:buNone/>
            </a:pPr>
            <a:endParaRPr lang="pt-BR" altLang="pt-BR" sz="2000" dirty="0">
              <a:latin typeface="+mn-lt"/>
            </a:endParaRPr>
          </a:p>
          <a:p>
            <a:pPr algn="just" eaLnBrk="1" hangingPunct="1">
              <a:spcBef>
                <a:spcPct val="0"/>
              </a:spcBef>
              <a:buFontTx/>
              <a:buNone/>
            </a:pPr>
            <a:r>
              <a:rPr lang="pt-BR" altLang="pt-BR" sz="2000" dirty="0">
                <a:latin typeface="+mn-lt"/>
              </a:rPr>
              <a:t>Quando a mensagem é destinada a um único e identificado destinatário.</a:t>
            </a:r>
          </a:p>
          <a:p>
            <a:pPr eaLnBrk="1" hangingPunct="1">
              <a:spcBef>
                <a:spcPct val="0"/>
              </a:spcBef>
              <a:buFontTx/>
              <a:buNone/>
            </a:pPr>
            <a:endParaRPr lang="pt-BR" altLang="pt-BR" sz="2000" dirty="0">
              <a:latin typeface="Bookman Old Style" panose="02050604050505020204" pitchFamily="18" charset="0"/>
            </a:endParaRPr>
          </a:p>
        </p:txBody>
      </p:sp>
      <p:pic>
        <p:nvPicPr>
          <p:cNvPr id="5"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sp>
        <p:nvSpPr>
          <p:cNvPr id="2" name="Retângulo 1"/>
          <p:cNvSpPr/>
          <p:nvPr/>
        </p:nvSpPr>
        <p:spPr>
          <a:xfrm>
            <a:off x="176402" y="2762896"/>
            <a:ext cx="5214464" cy="1846659"/>
          </a:xfrm>
          <a:prstGeom prst="rect">
            <a:avLst/>
          </a:prstGeom>
        </p:spPr>
        <p:txBody>
          <a:bodyPr wrap="square">
            <a:spAutoFit/>
          </a:bodyPr>
          <a:lstStyle/>
          <a:p>
            <a:pPr eaLnBrk="1" hangingPunct="1">
              <a:spcBef>
                <a:spcPct val="0"/>
              </a:spcBef>
              <a:buFontTx/>
              <a:buNone/>
            </a:pPr>
            <a:r>
              <a:rPr lang="pt-BR" altLang="pt-BR" sz="2000" dirty="0">
                <a:solidFill>
                  <a:srgbClr val="FF0000"/>
                </a:solidFill>
                <a:latin typeface="+mn-lt"/>
              </a:rPr>
              <a:t>Mensagem Broadcast </a:t>
            </a:r>
          </a:p>
          <a:p>
            <a:pPr eaLnBrk="1" hangingPunct="1">
              <a:spcBef>
                <a:spcPct val="0"/>
              </a:spcBef>
              <a:buFontTx/>
              <a:buNone/>
            </a:pPr>
            <a:endParaRPr lang="pt-BR" altLang="pt-BR" dirty="0">
              <a:latin typeface="Bookman Old Style" panose="02050604050505020204" pitchFamily="18" charset="0"/>
            </a:endParaRPr>
          </a:p>
          <a:p>
            <a:pPr algn="just">
              <a:spcBef>
                <a:spcPct val="0"/>
              </a:spcBef>
            </a:pPr>
            <a:r>
              <a:rPr lang="pt-BR" altLang="pt-BR" sz="2000" dirty="0">
                <a:solidFill>
                  <a:schemeClr val="tx1"/>
                </a:solidFill>
                <a:latin typeface="+mn-lt"/>
              </a:rPr>
              <a:t>Quando a mensagem é destinada a todos os elementos. Neste caso é gerada uma única mensagem pelo emissor que é destinada a todos os elementos.</a:t>
            </a:r>
          </a:p>
        </p:txBody>
      </p:sp>
      <p:sp>
        <p:nvSpPr>
          <p:cNvPr id="6" name="Retângulo 5"/>
          <p:cNvSpPr/>
          <p:nvPr/>
        </p:nvSpPr>
        <p:spPr>
          <a:xfrm>
            <a:off x="176402" y="4647962"/>
            <a:ext cx="5843398" cy="2154436"/>
          </a:xfrm>
          <a:prstGeom prst="rect">
            <a:avLst/>
          </a:prstGeom>
        </p:spPr>
        <p:txBody>
          <a:bodyPr wrap="square">
            <a:spAutoFit/>
          </a:bodyPr>
          <a:lstStyle/>
          <a:p>
            <a:pPr eaLnBrk="1" hangingPunct="1">
              <a:spcBef>
                <a:spcPct val="0"/>
              </a:spcBef>
              <a:buFontTx/>
              <a:buNone/>
            </a:pPr>
            <a:r>
              <a:rPr lang="pt-BR" altLang="pt-BR" sz="2000" dirty="0">
                <a:solidFill>
                  <a:srgbClr val="FF0000"/>
                </a:solidFill>
                <a:latin typeface="+mn-lt"/>
              </a:rPr>
              <a:t>Mensagem </a:t>
            </a:r>
            <a:r>
              <a:rPr lang="pt-BR" altLang="pt-BR" sz="2000" dirty="0" err="1">
                <a:solidFill>
                  <a:srgbClr val="FF0000"/>
                </a:solidFill>
                <a:latin typeface="+mn-lt"/>
              </a:rPr>
              <a:t>Multicast</a:t>
            </a:r>
            <a:r>
              <a:rPr lang="pt-BR" altLang="pt-BR" sz="2000" dirty="0">
                <a:solidFill>
                  <a:srgbClr val="FF0000"/>
                </a:solidFill>
                <a:latin typeface="+mn-lt"/>
              </a:rPr>
              <a:t> </a:t>
            </a:r>
          </a:p>
          <a:p>
            <a:pPr eaLnBrk="1" hangingPunct="1">
              <a:spcBef>
                <a:spcPct val="0"/>
              </a:spcBef>
              <a:buFontTx/>
              <a:buNone/>
            </a:pPr>
            <a:endParaRPr lang="pt-BR" altLang="pt-BR" dirty="0">
              <a:latin typeface="Bookman Old Style" panose="02050604050505020204" pitchFamily="18" charset="0"/>
            </a:endParaRPr>
          </a:p>
          <a:p>
            <a:pPr algn="just" eaLnBrk="1" hangingPunct="1">
              <a:spcBef>
                <a:spcPct val="0"/>
              </a:spcBef>
              <a:buFont typeface="Arial"/>
              <a:buNone/>
            </a:pPr>
            <a:r>
              <a:rPr lang="pt-BR" altLang="pt-BR" sz="2000" dirty="0">
                <a:solidFill>
                  <a:schemeClr val="tx1"/>
                </a:solidFill>
                <a:latin typeface="+mn-lt"/>
              </a:rPr>
              <a:t>Quando a mensagem é destinada a um subconjunto selecionado de elementos.  Neste caso é gerada uma única mensagem pelo emissor que é destinada aos elementos do grupo </a:t>
            </a:r>
            <a:r>
              <a:rPr lang="pt-BR" altLang="pt-BR" sz="2000" dirty="0" err="1">
                <a:solidFill>
                  <a:schemeClr val="tx1"/>
                </a:solidFill>
                <a:latin typeface="+mn-lt"/>
              </a:rPr>
              <a:t>Multicast</a:t>
            </a:r>
            <a:r>
              <a:rPr lang="pt-BR" altLang="pt-BR" sz="2000" dirty="0">
                <a:solidFill>
                  <a:schemeClr val="tx1"/>
                </a:solidFill>
                <a:latin typeface="+mn-lt"/>
              </a:rPr>
              <a:t>.</a:t>
            </a:r>
          </a:p>
        </p:txBody>
      </p:sp>
      <p:pic>
        <p:nvPicPr>
          <p:cNvPr id="7" name="Imagem 6"/>
          <p:cNvPicPr>
            <a:picLocks noChangeAspect="1"/>
          </p:cNvPicPr>
          <p:nvPr/>
        </p:nvPicPr>
        <p:blipFill>
          <a:blip r:embed="rId3"/>
          <a:stretch>
            <a:fillRect/>
          </a:stretch>
        </p:blipFill>
        <p:spPr>
          <a:xfrm>
            <a:off x="5404017" y="2155105"/>
            <a:ext cx="3726336" cy="2280418"/>
          </a:xfrm>
          <a:prstGeom prst="rect">
            <a:avLst/>
          </a:prstGeom>
        </p:spPr>
      </p:pic>
    </p:spTree>
    <p:extLst>
      <p:ext uri="{BB962C8B-B14F-4D97-AF65-F5344CB8AC3E}">
        <p14:creationId xmlns:p14="http://schemas.microsoft.com/office/powerpoint/2010/main" val="25254998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3370119" y="1800532"/>
            <a:ext cx="5159731" cy="2209800"/>
          </a:xfrm>
          <a:prstGeom prst="rect">
            <a:avLst/>
          </a:prstGeom>
          <a:noFill/>
          <a:ln>
            <a:noFill/>
          </a:ln>
        </p:spPr>
        <p:txBody>
          <a:bodyPr spcFirstLastPara="1" wrap="square" lIns="91425" tIns="45700" rIns="91425" bIns="45700" anchor="ctr" anchorCtr="0">
            <a:noAutofit/>
          </a:bodyPr>
          <a:lstStyle/>
          <a:p>
            <a:r>
              <a:rPr lang="en-US" sz="3200" b="0" i="0" u="none" dirty="0" smtClean="0">
                <a:solidFill>
                  <a:schemeClr val="lt1"/>
                </a:solidFill>
                <a:latin typeface="Arial"/>
                <a:ea typeface="Arial"/>
                <a:cs typeface="Arial"/>
                <a:sym typeface="Arial"/>
              </a:rPr>
              <a:t> </a:t>
            </a:r>
            <a:r>
              <a:rPr lang="pt-BR" altLang="pt-BR" sz="2400" b="1" dirty="0">
                <a:solidFill>
                  <a:schemeClr val="bg1"/>
                </a:solidFill>
              </a:rPr>
              <a:t>Arquiteturas de rede</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46</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2718942622"/>
      </p:ext>
    </p:extLst>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nvSpPr>
        <p:spPr bwMode="auto">
          <a:xfrm>
            <a:off x="-26119" y="1458640"/>
            <a:ext cx="4993903" cy="464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92113" indent="-293688" defTabSz="4079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82638" indent="-260350" defTabSz="4079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74750" indent="-195263" defTabSz="4079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a:spcBef>
                <a:spcPct val="40000"/>
              </a:spcBef>
              <a:buClr>
                <a:srgbClr val="000000"/>
              </a:buClr>
              <a:buSzPct val="45000"/>
              <a:buFont typeface="StarSymbol"/>
              <a:buChar char="●"/>
            </a:pPr>
            <a:r>
              <a:rPr lang="pt-BR" altLang="pt-BR" sz="1600" b="1" dirty="0">
                <a:solidFill>
                  <a:srgbClr val="FF0000"/>
                </a:solidFill>
                <a:latin typeface="+mn-lt"/>
              </a:rPr>
              <a:t>Ambiente cliente-servidor (</a:t>
            </a:r>
            <a:r>
              <a:rPr lang="pt-BR" altLang="pt-BR" sz="1600" b="1" i="1" dirty="0" err="1">
                <a:solidFill>
                  <a:srgbClr val="FF0000"/>
                </a:solidFill>
                <a:latin typeface="+mn-lt"/>
              </a:rPr>
              <a:t>Client</a:t>
            </a:r>
            <a:r>
              <a:rPr lang="pt-BR" altLang="pt-BR" sz="1600" b="1" i="1" dirty="0">
                <a:solidFill>
                  <a:srgbClr val="FF0000"/>
                </a:solidFill>
                <a:latin typeface="+mn-lt"/>
              </a:rPr>
              <a:t>-Server</a:t>
            </a:r>
            <a:r>
              <a:rPr lang="pt-BR" altLang="pt-BR" sz="1600" b="1" dirty="0" smtClean="0">
                <a:solidFill>
                  <a:srgbClr val="FF0000"/>
                </a:solidFill>
                <a:latin typeface="+mn-lt"/>
              </a:rPr>
              <a:t>)</a:t>
            </a:r>
          </a:p>
          <a:p>
            <a:pPr marL="98425" indent="0" eaLnBrk="1">
              <a:spcBef>
                <a:spcPct val="40000"/>
              </a:spcBef>
              <a:buClr>
                <a:srgbClr val="000000"/>
              </a:buClr>
              <a:buSzPct val="45000"/>
              <a:buNone/>
            </a:pPr>
            <a:endParaRPr lang="pt-BR" altLang="pt-BR" sz="1600" dirty="0">
              <a:solidFill>
                <a:srgbClr val="FF0000"/>
              </a:solidFill>
              <a:latin typeface="+mn-lt"/>
            </a:endParaRPr>
          </a:p>
          <a:p>
            <a:pPr lvl="1" algn="just" eaLnBrk="1">
              <a:spcBef>
                <a:spcPct val="40000"/>
              </a:spcBef>
              <a:buClr>
                <a:srgbClr val="000000"/>
              </a:buClr>
              <a:buSzPct val="75000"/>
              <a:buFont typeface="Symbol" panose="05050102010706020507" pitchFamily="18" charset="2"/>
              <a:buChar char=""/>
            </a:pPr>
            <a:r>
              <a:rPr lang="pt-BR" altLang="pt-BR" sz="1600" dirty="0">
                <a:solidFill>
                  <a:srgbClr val="000000"/>
                </a:solidFill>
                <a:latin typeface="+mn-lt"/>
              </a:rPr>
              <a:t>Máquinas mais poderosas servem como servidores de serviços (</a:t>
            </a:r>
            <a:r>
              <a:rPr lang="pt-BR" altLang="pt-BR" sz="1600" b="1" dirty="0">
                <a:solidFill>
                  <a:srgbClr val="000000"/>
                </a:solidFill>
                <a:latin typeface="+mn-lt"/>
              </a:rPr>
              <a:t>impressão, arquivos, banco de dados,</a:t>
            </a:r>
            <a:r>
              <a:rPr lang="pt-BR" altLang="pt-BR" sz="1600" dirty="0">
                <a:solidFill>
                  <a:srgbClr val="000000"/>
                </a:solidFill>
                <a:latin typeface="+mn-lt"/>
              </a:rPr>
              <a:t> etc.)</a:t>
            </a:r>
          </a:p>
          <a:p>
            <a:pPr lvl="1" algn="just" eaLnBrk="1">
              <a:spcBef>
                <a:spcPct val="40000"/>
              </a:spcBef>
              <a:buClr>
                <a:srgbClr val="000000"/>
              </a:buClr>
              <a:buSzPct val="75000"/>
              <a:buFont typeface="Symbol" panose="05050102010706020507" pitchFamily="18" charset="2"/>
              <a:buChar char=""/>
            </a:pPr>
            <a:r>
              <a:rPr lang="pt-BR" altLang="pt-BR" sz="1600" dirty="0">
                <a:solidFill>
                  <a:srgbClr val="000000"/>
                </a:solidFill>
                <a:latin typeface="+mn-lt"/>
              </a:rPr>
              <a:t>Trabalho dividido: </a:t>
            </a:r>
            <a:r>
              <a:rPr lang="pt-BR" altLang="pt-BR" sz="1600" b="1" dirty="0">
                <a:solidFill>
                  <a:srgbClr val="000000"/>
                </a:solidFill>
                <a:latin typeface="+mn-lt"/>
              </a:rPr>
              <a:t>parte no servidor e parte no cliente</a:t>
            </a:r>
          </a:p>
          <a:p>
            <a:pPr lvl="1" algn="just" eaLnBrk="1">
              <a:spcBef>
                <a:spcPct val="40000"/>
              </a:spcBef>
              <a:buClr>
                <a:srgbClr val="000000"/>
              </a:buClr>
              <a:buSzPct val="75000"/>
              <a:buFont typeface="Symbol" panose="05050102010706020507" pitchFamily="18" charset="2"/>
              <a:buChar char=""/>
            </a:pPr>
            <a:r>
              <a:rPr lang="pt-BR" altLang="pt-BR" sz="1600" b="1" dirty="0">
                <a:solidFill>
                  <a:srgbClr val="000000"/>
                </a:solidFill>
                <a:latin typeface="+mn-lt"/>
              </a:rPr>
              <a:t>Permite economia </a:t>
            </a:r>
            <a:r>
              <a:rPr lang="pt-BR" altLang="pt-BR" sz="1600" dirty="0">
                <a:solidFill>
                  <a:srgbClr val="000000"/>
                </a:solidFill>
                <a:latin typeface="+mn-lt"/>
              </a:rPr>
              <a:t>(em relação à utilização de um </a:t>
            </a:r>
            <a:r>
              <a:rPr lang="pt-BR" altLang="pt-BR" sz="1600" i="1" dirty="0">
                <a:solidFill>
                  <a:srgbClr val="000000"/>
                </a:solidFill>
                <a:latin typeface="+mn-lt"/>
              </a:rPr>
              <a:t>mainframe</a:t>
            </a:r>
            <a:r>
              <a:rPr lang="pt-BR" altLang="pt-BR" sz="1600" dirty="0">
                <a:solidFill>
                  <a:srgbClr val="000000"/>
                </a:solidFill>
                <a:latin typeface="+mn-lt"/>
              </a:rPr>
              <a:t>) sem grande perda de </a:t>
            </a:r>
            <a:r>
              <a:rPr lang="pt-BR" altLang="pt-BR" sz="1600" dirty="0" smtClean="0">
                <a:solidFill>
                  <a:srgbClr val="000000"/>
                </a:solidFill>
                <a:latin typeface="+mn-lt"/>
              </a:rPr>
              <a:t>recursos</a:t>
            </a:r>
            <a:endParaRPr lang="pt-BR" altLang="pt-BR" sz="1600" dirty="0">
              <a:solidFill>
                <a:srgbClr val="000000"/>
              </a:solidFill>
              <a:latin typeface="+mn-lt"/>
            </a:endParaRPr>
          </a:p>
        </p:txBody>
      </p:sp>
      <p:pic>
        <p:nvPicPr>
          <p:cNvPr id="79875" name="Picture 6" descr="cliente-servidor2-peque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7093" y="1591195"/>
            <a:ext cx="3794077" cy="348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Rectangle 2"/>
          <p:cNvSpPr>
            <a:spLocks noGrp="1" noChangeArrowheads="1"/>
          </p:cNvSpPr>
          <p:nvPr/>
        </p:nvSpPr>
        <p:spPr bwMode="auto">
          <a:xfrm>
            <a:off x="323850" y="528638"/>
            <a:ext cx="7769225"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4079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079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079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a:lnSpc>
                <a:spcPct val="95000"/>
              </a:lnSpc>
              <a:spcBef>
                <a:spcPct val="0"/>
              </a:spcBef>
              <a:buClr>
                <a:srgbClr val="000000"/>
              </a:buClr>
              <a:buSzPct val="45000"/>
              <a:buFont typeface="StarSymbol"/>
              <a:buNone/>
            </a:pPr>
            <a:r>
              <a:rPr lang="pt-BR" altLang="pt-BR" sz="2000" b="1" dirty="0">
                <a:solidFill>
                  <a:srgbClr val="FF0000"/>
                </a:solidFill>
                <a:latin typeface="+mn-lt"/>
              </a:rPr>
              <a:t>Arquiteturas de rede</a:t>
            </a:r>
          </a:p>
        </p:txBody>
      </p:sp>
      <p:pic>
        <p:nvPicPr>
          <p:cNvPr id="8"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4" name="Espaço Reservado para Rodapé 3"/>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29019784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nvSpPr>
        <p:spPr bwMode="auto">
          <a:xfrm>
            <a:off x="-26118" y="1458640"/>
            <a:ext cx="4884722" cy="4645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92113" indent="-293688" defTabSz="4079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82638" indent="-260350" defTabSz="4079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74750" indent="-195263" defTabSz="4079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a:spcBef>
                <a:spcPct val="40000"/>
              </a:spcBef>
              <a:buClr>
                <a:srgbClr val="000000"/>
              </a:buClr>
              <a:buSzPct val="45000"/>
              <a:buFont typeface="StarSymbol"/>
              <a:buChar char="●"/>
            </a:pPr>
            <a:r>
              <a:rPr lang="pt-BR" altLang="pt-BR" sz="1600" b="1" dirty="0" smtClean="0">
                <a:solidFill>
                  <a:srgbClr val="FF0000"/>
                </a:solidFill>
                <a:latin typeface="+mn-lt"/>
              </a:rPr>
              <a:t>Ambiente </a:t>
            </a:r>
            <a:r>
              <a:rPr lang="pt-BR" altLang="pt-BR" sz="1600" b="1" dirty="0">
                <a:solidFill>
                  <a:srgbClr val="FF0000"/>
                </a:solidFill>
                <a:latin typeface="+mn-lt"/>
              </a:rPr>
              <a:t>ponto a ponto (</a:t>
            </a:r>
            <a:r>
              <a:rPr lang="pt-BR" altLang="pt-BR" sz="1600" b="1" i="1" dirty="0" err="1">
                <a:solidFill>
                  <a:srgbClr val="FF0000"/>
                </a:solidFill>
                <a:latin typeface="+mn-lt"/>
              </a:rPr>
              <a:t>Peer-to-Peer</a:t>
            </a:r>
            <a:r>
              <a:rPr lang="pt-BR" altLang="pt-BR" sz="1600" b="1" dirty="0" smtClean="0">
                <a:solidFill>
                  <a:srgbClr val="FF0000"/>
                </a:solidFill>
                <a:latin typeface="+mn-lt"/>
              </a:rPr>
              <a:t>)</a:t>
            </a:r>
          </a:p>
          <a:p>
            <a:pPr marL="98425" indent="0" eaLnBrk="1">
              <a:spcBef>
                <a:spcPct val="40000"/>
              </a:spcBef>
              <a:buClr>
                <a:srgbClr val="000000"/>
              </a:buClr>
              <a:buSzPct val="45000"/>
              <a:buNone/>
            </a:pPr>
            <a:endParaRPr lang="pt-BR" altLang="pt-BR" sz="1600" dirty="0">
              <a:solidFill>
                <a:srgbClr val="FF0000"/>
              </a:solidFill>
              <a:latin typeface="+mn-lt"/>
            </a:endParaRPr>
          </a:p>
          <a:p>
            <a:pPr lvl="1" algn="just" eaLnBrk="1">
              <a:spcBef>
                <a:spcPct val="40000"/>
              </a:spcBef>
              <a:buClr>
                <a:srgbClr val="000000"/>
              </a:buClr>
              <a:buSzPct val="75000"/>
              <a:buFont typeface="Symbol" panose="05050102010706020507" pitchFamily="18" charset="2"/>
              <a:buChar char=""/>
            </a:pPr>
            <a:r>
              <a:rPr lang="pt-BR" altLang="pt-BR" sz="1600" b="1" dirty="0">
                <a:solidFill>
                  <a:srgbClr val="000000"/>
                </a:solidFill>
                <a:latin typeface="+mn-lt"/>
              </a:rPr>
              <a:t>Todas</a:t>
            </a:r>
            <a:r>
              <a:rPr lang="pt-BR" altLang="pt-BR" sz="1600" dirty="0">
                <a:solidFill>
                  <a:srgbClr val="000000"/>
                </a:solidFill>
                <a:latin typeface="+mn-lt"/>
              </a:rPr>
              <a:t> </a:t>
            </a:r>
            <a:r>
              <a:rPr lang="pt-BR" altLang="pt-BR" sz="1600" b="1" dirty="0">
                <a:solidFill>
                  <a:srgbClr val="000000"/>
                </a:solidFill>
                <a:latin typeface="+mn-lt"/>
              </a:rPr>
              <a:t>as máquinas </a:t>
            </a:r>
            <a:r>
              <a:rPr lang="pt-BR" altLang="pt-BR" sz="1600" dirty="0">
                <a:solidFill>
                  <a:srgbClr val="000000"/>
                </a:solidFill>
                <a:latin typeface="+mn-lt"/>
              </a:rPr>
              <a:t>têm as mesmas capacidades e responsabilidades</a:t>
            </a:r>
          </a:p>
          <a:p>
            <a:pPr lvl="1" algn="just" eaLnBrk="1">
              <a:spcBef>
                <a:spcPct val="40000"/>
              </a:spcBef>
              <a:buClr>
                <a:srgbClr val="000000"/>
              </a:buClr>
              <a:buSzPct val="75000"/>
              <a:buFont typeface="Symbol" panose="05050102010706020507" pitchFamily="18" charset="2"/>
              <a:buChar char=""/>
            </a:pPr>
            <a:r>
              <a:rPr lang="pt-BR" altLang="pt-BR" sz="1600" dirty="0">
                <a:solidFill>
                  <a:srgbClr val="000000"/>
                </a:solidFill>
                <a:latin typeface="+mn-lt"/>
              </a:rPr>
              <a:t>Mais simples e baratas</a:t>
            </a:r>
          </a:p>
          <a:p>
            <a:pPr lvl="1" algn="just" eaLnBrk="1">
              <a:spcBef>
                <a:spcPct val="40000"/>
              </a:spcBef>
              <a:buClr>
                <a:srgbClr val="000000"/>
              </a:buClr>
              <a:buSzPct val="75000"/>
              <a:buFont typeface="Symbol" panose="05050102010706020507" pitchFamily="18" charset="2"/>
              <a:buChar char=""/>
            </a:pPr>
            <a:r>
              <a:rPr lang="pt-BR" altLang="pt-BR" sz="1600" dirty="0">
                <a:solidFill>
                  <a:srgbClr val="000000"/>
                </a:solidFill>
                <a:latin typeface="+mn-lt"/>
              </a:rPr>
              <a:t>Ideais para simples compartilhamento de recursos</a:t>
            </a:r>
          </a:p>
          <a:p>
            <a:pPr lvl="1" algn="just" eaLnBrk="1">
              <a:spcBef>
                <a:spcPct val="40000"/>
              </a:spcBef>
              <a:buClr>
                <a:srgbClr val="000000"/>
              </a:buClr>
              <a:buSzPct val="75000"/>
              <a:buFont typeface="Symbol" panose="05050102010706020507" pitchFamily="18" charset="2"/>
              <a:buChar char=""/>
            </a:pPr>
            <a:r>
              <a:rPr lang="pt-BR" altLang="pt-BR" sz="1600" dirty="0">
                <a:solidFill>
                  <a:srgbClr val="000000"/>
                </a:solidFill>
                <a:latin typeface="+mn-lt"/>
              </a:rPr>
              <a:t>Não mantém a performance sob grande demanda</a:t>
            </a:r>
          </a:p>
          <a:p>
            <a:pPr lvl="1" algn="just" eaLnBrk="1">
              <a:spcBef>
                <a:spcPct val="40000"/>
              </a:spcBef>
              <a:buClr>
                <a:srgbClr val="000000"/>
              </a:buClr>
              <a:buSzPct val="75000"/>
              <a:buFont typeface="Symbol" panose="05050102010706020507" pitchFamily="18" charset="2"/>
              <a:buChar char=""/>
            </a:pPr>
            <a:r>
              <a:rPr lang="pt-BR" altLang="pt-BR" sz="1600" b="1" dirty="0">
                <a:solidFill>
                  <a:srgbClr val="000000"/>
                </a:solidFill>
                <a:latin typeface="+mn-lt"/>
              </a:rPr>
              <a:t>Apresenta problemas de segurança</a:t>
            </a:r>
            <a:r>
              <a:rPr lang="pt-BR" altLang="pt-BR" sz="1600" dirty="0">
                <a:solidFill>
                  <a:srgbClr val="000000"/>
                </a:solidFill>
                <a:latin typeface="+mn-lt"/>
              </a:rPr>
              <a:t>:</a:t>
            </a:r>
          </a:p>
          <a:p>
            <a:pPr lvl="1" algn="just" eaLnBrk="1">
              <a:spcBef>
                <a:spcPct val="40000"/>
              </a:spcBef>
              <a:buClr>
                <a:srgbClr val="000000"/>
              </a:buClr>
              <a:buSzPct val="75000"/>
              <a:buFont typeface="Symbol" panose="05050102010706020507" pitchFamily="18" charset="2"/>
              <a:buChar char=""/>
            </a:pPr>
            <a:r>
              <a:rPr lang="pt-BR" altLang="pt-BR" sz="1600" dirty="0">
                <a:solidFill>
                  <a:srgbClr val="000000"/>
                </a:solidFill>
                <a:latin typeface="+mn-lt"/>
              </a:rPr>
              <a:t>“Quem pode acessar este recurso?”</a:t>
            </a:r>
          </a:p>
        </p:txBody>
      </p:sp>
      <p:pic>
        <p:nvPicPr>
          <p:cNvPr id="79876" name="Picture 7" descr="ponto-a-ponto2-peque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0961" y="1994011"/>
            <a:ext cx="3650776" cy="273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Rectangle 2"/>
          <p:cNvSpPr>
            <a:spLocks noGrp="1" noChangeArrowheads="1"/>
          </p:cNvSpPr>
          <p:nvPr/>
        </p:nvSpPr>
        <p:spPr bwMode="auto">
          <a:xfrm>
            <a:off x="323850" y="528638"/>
            <a:ext cx="7769225"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4079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079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079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a:lnSpc>
                <a:spcPct val="95000"/>
              </a:lnSpc>
              <a:spcBef>
                <a:spcPct val="0"/>
              </a:spcBef>
              <a:buClr>
                <a:srgbClr val="000000"/>
              </a:buClr>
              <a:buSzPct val="45000"/>
              <a:buFont typeface="StarSymbol"/>
              <a:buNone/>
            </a:pPr>
            <a:r>
              <a:rPr lang="pt-BR" altLang="pt-BR" sz="2000" b="1" dirty="0">
                <a:solidFill>
                  <a:srgbClr val="FF0000"/>
                </a:solidFill>
                <a:latin typeface="+mn-lt"/>
              </a:rPr>
              <a:t>Arquiteturas de rede</a:t>
            </a:r>
          </a:p>
        </p:txBody>
      </p:sp>
      <p:pic>
        <p:nvPicPr>
          <p:cNvPr id="8"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4" name="Espaço Reservado para Rodapé 3"/>
          <p:cNvSpPr>
            <a:spLocks noGrp="1"/>
          </p:cNvSpPr>
          <p:nvPr>
            <p:ph type="ftr" idx="11"/>
          </p:nvPr>
        </p:nvSpPr>
        <p:spPr/>
        <p:txBody>
          <a:bodyPr/>
          <a:lstStyle/>
          <a:p>
            <a:r>
              <a:rPr lang="pt-BR" smtClean="0"/>
              <a:t>Aula 06 - Redes de Computadores</a:t>
            </a:r>
            <a:endParaRPr lang="pt-BR"/>
          </a:p>
        </p:txBody>
      </p:sp>
    </p:spTree>
    <p:extLst>
      <p:ext uri="{BB962C8B-B14F-4D97-AF65-F5344CB8AC3E}">
        <p14:creationId xmlns:p14="http://schemas.microsoft.com/office/powerpoint/2010/main" val="18487101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nvSpPr>
        <p:spPr bwMode="auto">
          <a:xfrm>
            <a:off x="323850" y="1548569"/>
            <a:ext cx="8352928" cy="3816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92113" indent="-293688" defTabSz="4079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82638" indent="-260350" defTabSz="4079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74750" indent="-195263" defTabSz="4079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r>
              <a:rPr lang="pt-BR" sz="2000" dirty="0">
                <a:latin typeface="+mn-lt"/>
              </a:rPr>
              <a:t>Um </a:t>
            </a:r>
            <a:r>
              <a:rPr lang="pt-BR" sz="2000" b="1" dirty="0">
                <a:latin typeface="+mn-lt"/>
              </a:rPr>
              <a:t>cientista da computação</a:t>
            </a:r>
            <a:r>
              <a:rPr lang="pt-BR" sz="2000" dirty="0">
                <a:latin typeface="+mn-lt"/>
              </a:rPr>
              <a:t>, como é chamado o profissional formado em Ciência da Computação, pode ser contratado para trabalhar em uma equipe de desenvolvedores, criando software de acordo com  a necessidade dos clientes. </a:t>
            </a:r>
            <a:endParaRPr lang="pt-BR" sz="2000" dirty="0" smtClean="0">
              <a:latin typeface="+mn-lt"/>
            </a:endParaRPr>
          </a:p>
          <a:p>
            <a:pPr marL="98425" indent="0" algn="just">
              <a:buNone/>
            </a:pPr>
            <a:endParaRPr lang="pt-BR" sz="2000" dirty="0">
              <a:latin typeface="+mn-lt"/>
            </a:endParaRPr>
          </a:p>
          <a:p>
            <a:pPr algn="just"/>
            <a:r>
              <a:rPr lang="pt-BR" sz="2000" dirty="0" smtClean="0">
                <a:latin typeface="+mn-lt"/>
              </a:rPr>
              <a:t>Portanto, todas as soluções propostas por estes profissionais tem que considerar, em seu desenvolvimento, que os usuários de seu sistema vão estar dispersos pela organização em seções diferentes, em </a:t>
            </a:r>
            <a:r>
              <a:rPr lang="pt-BR" sz="2000" b="1" dirty="0" smtClean="0">
                <a:latin typeface="+mn-lt"/>
              </a:rPr>
              <a:t>prédios distantes </a:t>
            </a:r>
            <a:r>
              <a:rPr lang="pt-BR" sz="2000" dirty="0" smtClean="0">
                <a:latin typeface="+mn-lt"/>
              </a:rPr>
              <a:t>ou </a:t>
            </a:r>
            <a:r>
              <a:rPr lang="pt-BR" sz="2000" b="1" dirty="0" smtClean="0">
                <a:latin typeface="+mn-lt"/>
              </a:rPr>
              <a:t>mesmo em países diversos ao redor do mundo </a:t>
            </a:r>
            <a:r>
              <a:rPr lang="pt-BR" sz="2000" dirty="0" smtClean="0">
                <a:latin typeface="+mn-lt"/>
              </a:rPr>
              <a:t>e que, por isto, vão estar acessando as informações disponibilizadas através dos </a:t>
            </a:r>
            <a:r>
              <a:rPr lang="pt-BR" sz="2000" b="1" dirty="0" smtClean="0">
                <a:latin typeface="+mn-lt"/>
              </a:rPr>
              <a:t>recursos de uma rede de computadores</a:t>
            </a:r>
            <a:r>
              <a:rPr lang="pt-BR" sz="2000" dirty="0" smtClean="0">
                <a:latin typeface="+mn-lt"/>
              </a:rPr>
              <a:t>. </a:t>
            </a:r>
          </a:p>
          <a:p>
            <a:pPr algn="just"/>
            <a:endParaRPr lang="pt-BR" sz="2000" dirty="0" smtClean="0">
              <a:latin typeface="+mn-lt"/>
            </a:endParaRPr>
          </a:p>
          <a:p>
            <a:pPr algn="just"/>
            <a:r>
              <a:rPr lang="pt-BR" sz="2000" dirty="0" smtClean="0">
                <a:latin typeface="+mn-lt"/>
              </a:rPr>
              <a:t>É </a:t>
            </a:r>
            <a:r>
              <a:rPr lang="pt-BR" sz="2000" b="1" dirty="0" smtClean="0">
                <a:latin typeface="+mn-lt"/>
              </a:rPr>
              <a:t>imprescindível</a:t>
            </a:r>
            <a:r>
              <a:rPr lang="pt-BR" sz="2000" dirty="0" smtClean="0">
                <a:latin typeface="+mn-lt"/>
              </a:rPr>
              <a:t> que as aplicações estejam preparadas para </a:t>
            </a:r>
            <a:r>
              <a:rPr lang="pt-BR" sz="2000" b="1" dirty="0" smtClean="0">
                <a:latin typeface="+mn-lt"/>
              </a:rPr>
              <a:t>“rodar” em rede.</a:t>
            </a:r>
            <a:r>
              <a:rPr lang="pt-BR" sz="2000" dirty="0" smtClean="0">
                <a:latin typeface="+mn-lt"/>
              </a:rPr>
              <a:t> Para tanto, é necessário conhecer e entender como as mesmas funcionam.</a:t>
            </a:r>
            <a:endParaRPr lang="pt-BR" sz="2000" dirty="0">
              <a:latin typeface="+mn-lt"/>
            </a:endParaRPr>
          </a:p>
        </p:txBody>
      </p:sp>
      <p:sp>
        <p:nvSpPr>
          <p:cNvPr id="79877" name="Rectangle 2"/>
          <p:cNvSpPr>
            <a:spLocks noGrp="1" noChangeArrowheads="1"/>
          </p:cNvSpPr>
          <p:nvPr/>
        </p:nvSpPr>
        <p:spPr bwMode="auto">
          <a:xfrm>
            <a:off x="323850" y="528638"/>
            <a:ext cx="7769225"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4079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079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079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079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079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a:lnSpc>
                <a:spcPct val="95000"/>
              </a:lnSpc>
              <a:spcBef>
                <a:spcPct val="0"/>
              </a:spcBef>
              <a:buClr>
                <a:srgbClr val="000000"/>
              </a:buClr>
              <a:buSzPct val="45000"/>
              <a:buNone/>
            </a:pPr>
            <a:r>
              <a:rPr lang="pt-BR" altLang="pt-BR" sz="2000" b="1" dirty="0" smtClean="0">
                <a:solidFill>
                  <a:srgbClr val="FF0000"/>
                </a:solidFill>
                <a:latin typeface="+mn-lt"/>
              </a:rPr>
              <a:t>Redes e Ciência da Computação</a:t>
            </a:r>
          </a:p>
        </p:txBody>
      </p:sp>
      <p:pic>
        <p:nvPicPr>
          <p:cNvPr id="6"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4" name="Espaço Reservado para Rodapé 3"/>
          <p:cNvSpPr>
            <a:spLocks noGrp="1"/>
          </p:cNvSpPr>
          <p:nvPr>
            <p:ph type="ftr" idx="11"/>
          </p:nvPr>
        </p:nvSpPr>
        <p:spPr>
          <a:xfrm>
            <a:off x="4720988" y="6275695"/>
            <a:ext cx="2895600" cy="457200"/>
          </a:xfrm>
        </p:spPr>
        <p:txBody>
          <a:bodyPr/>
          <a:lstStyle/>
          <a:p>
            <a:r>
              <a:rPr lang="pt-BR" dirty="0" smtClean="0"/>
              <a:t>Aula 06 - Redes de Computadores</a:t>
            </a:r>
            <a:endParaRPr lang="pt-BR" dirty="0"/>
          </a:p>
        </p:txBody>
      </p:sp>
    </p:spTree>
    <p:extLst>
      <p:ext uri="{BB962C8B-B14F-4D97-AF65-F5344CB8AC3E}">
        <p14:creationId xmlns:p14="http://schemas.microsoft.com/office/powerpoint/2010/main" val="1823230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ítulo 1"/>
          <p:cNvSpPr>
            <a:spLocks noGrp="1"/>
          </p:cNvSpPr>
          <p:nvPr>
            <p:ph type="title"/>
          </p:nvPr>
        </p:nvSpPr>
        <p:spPr>
          <a:xfrm>
            <a:off x="457200" y="143301"/>
            <a:ext cx="8229600" cy="1371600"/>
          </a:xfrm>
        </p:spPr>
        <p:txBody>
          <a:bodyPr/>
          <a:lstStyle/>
          <a:p>
            <a:pPr algn="l"/>
            <a:r>
              <a:rPr lang="pt-BR" altLang="pt-BR" sz="2000" b="1" dirty="0" smtClean="0">
                <a:solidFill>
                  <a:srgbClr val="FF0000"/>
                </a:solidFill>
                <a:latin typeface="+mn-lt"/>
              </a:rPr>
              <a:t>Redes de Computador</a:t>
            </a:r>
          </a:p>
        </p:txBody>
      </p:sp>
      <p:sp>
        <p:nvSpPr>
          <p:cNvPr id="65539" name="Espaço Reservado para Conteúdo 2"/>
          <p:cNvSpPr>
            <a:spLocks noGrp="1"/>
          </p:cNvSpPr>
          <p:nvPr>
            <p:ph type="body" idx="1"/>
          </p:nvPr>
        </p:nvSpPr>
        <p:spPr>
          <a:xfrm>
            <a:off x="320723" y="1367050"/>
            <a:ext cx="5699077" cy="3886200"/>
          </a:xfrm>
        </p:spPr>
        <p:txBody>
          <a:bodyPr/>
          <a:lstStyle/>
          <a:p>
            <a:pPr algn="just"/>
            <a:r>
              <a:rPr lang="pt-BR" altLang="pt-BR" sz="2000" dirty="0" smtClean="0"/>
              <a:t>As Redes de Computadores surgiram da necessidade do estabelecimento de elos de comunicação entre os computadores e os demais equipamentos e aplicativos. </a:t>
            </a:r>
          </a:p>
          <a:p>
            <a:pPr algn="just"/>
            <a:endParaRPr lang="pt-BR" altLang="pt-BR" sz="2000" dirty="0" smtClean="0"/>
          </a:p>
          <a:p>
            <a:pPr algn="just"/>
            <a:r>
              <a:rPr lang="pt-BR" altLang="pt-BR" sz="2000" dirty="0" smtClean="0"/>
              <a:t>As primeiras aplicações envolvendo a comunicação entre computadores era voltada para periféricos (impressoras e terminais de usuários). </a:t>
            </a:r>
          </a:p>
          <a:p>
            <a:pPr algn="just"/>
            <a:endParaRPr lang="pt-BR" altLang="pt-BR" sz="2000" dirty="0" smtClean="0"/>
          </a:p>
          <a:p>
            <a:pPr algn="just"/>
            <a:r>
              <a:rPr lang="pt-BR" altLang="pt-BR" sz="2000" dirty="0" smtClean="0"/>
              <a:t> A comunicação entre computadores ocorre segundo regras (protocolos) pré-definidas que permitem que o dispositivo receptor receba de forma inteligível os dados enviados pelo dispositivo transmissor.</a:t>
            </a:r>
          </a:p>
        </p:txBody>
      </p:sp>
      <p:pic>
        <p:nvPicPr>
          <p:cNvPr id="5"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t>Aula 06 - Redes de Computadores</a:t>
            </a:r>
            <a:endParaRPr lang="pt-BR"/>
          </a:p>
        </p:txBody>
      </p:sp>
      <p:pic>
        <p:nvPicPr>
          <p:cNvPr id="6" name="Imagem 5"/>
          <p:cNvPicPr>
            <a:picLocks noChangeAspect="1"/>
          </p:cNvPicPr>
          <p:nvPr/>
        </p:nvPicPr>
        <p:blipFill>
          <a:blip r:embed="rId3"/>
          <a:stretch>
            <a:fillRect/>
          </a:stretch>
        </p:blipFill>
        <p:spPr>
          <a:xfrm>
            <a:off x="6394374" y="1879600"/>
            <a:ext cx="2527375" cy="1408590"/>
          </a:xfrm>
          <a:prstGeom prst="rect">
            <a:avLst/>
          </a:prstGeom>
        </p:spPr>
      </p:pic>
    </p:spTree>
    <p:extLst>
      <p:ext uri="{BB962C8B-B14F-4D97-AF65-F5344CB8AC3E}">
        <p14:creationId xmlns:p14="http://schemas.microsoft.com/office/powerpoint/2010/main" val="39014842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1600200" y="1773237"/>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en-US" sz="3200" b="0" i="0" u="none" dirty="0" smtClean="0">
                <a:solidFill>
                  <a:schemeClr val="lt1"/>
                </a:solidFill>
                <a:latin typeface="Arial"/>
                <a:ea typeface="Arial"/>
                <a:cs typeface="Arial"/>
                <a:sym typeface="Arial"/>
              </a:rPr>
              <a:t> </a:t>
            </a:r>
            <a:r>
              <a:rPr lang="en-US" sz="3200" b="0" i="0" u="none" dirty="0" err="1" smtClean="0">
                <a:solidFill>
                  <a:schemeClr val="lt1"/>
                </a:solidFill>
                <a:latin typeface="Arial"/>
                <a:ea typeface="Arial"/>
                <a:cs typeface="Arial"/>
                <a:sym typeface="Arial"/>
              </a:rPr>
              <a:t>Questionário</a:t>
            </a:r>
            <a:endParaRPr dirty="0"/>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50</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2828989634"/>
      </p:ext>
    </p:extLst>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51</a:t>
            </a:fld>
            <a:endParaRPr/>
          </a:p>
        </p:txBody>
      </p:sp>
      <p:pic>
        <p:nvPicPr>
          <p:cNvPr id="588" name="Google Shape;588;p63"/>
          <p:cNvPicPr preferRelativeResize="0"/>
          <p:nvPr/>
        </p:nvPicPr>
        <p:blipFill rotWithShape="1">
          <a:blip r:embed="rId3">
            <a:alphaModFix/>
          </a:blip>
          <a:srcRect/>
          <a:stretch/>
        </p:blipFill>
        <p:spPr>
          <a:xfrm>
            <a:off x="7267575" y="508000"/>
            <a:ext cx="1439862" cy="495300"/>
          </a:xfrm>
          <a:prstGeom prst="rect">
            <a:avLst/>
          </a:prstGeom>
          <a:noFill/>
          <a:ln>
            <a:noFill/>
          </a:ln>
        </p:spPr>
      </p:pic>
      <p:sp>
        <p:nvSpPr>
          <p:cNvPr id="590" name="Google Shape;590;p63"/>
          <p:cNvSpPr txBox="1"/>
          <p:nvPr/>
        </p:nvSpPr>
        <p:spPr>
          <a:xfrm>
            <a:off x="4762" y="755650"/>
            <a:ext cx="8229600" cy="1371600"/>
          </a:xfrm>
          <a:prstGeom prst="rect">
            <a:avLst/>
          </a:prstGeom>
          <a:noFill/>
          <a:ln>
            <a:noFill/>
          </a:ln>
        </p:spPr>
        <p:txBody>
          <a:bodyPr spcFirstLastPara="1" wrap="square" lIns="91425" tIns="45700" rIns="91425" bIns="45700" anchor="t" anchorCtr="0">
            <a:noAutofit/>
          </a:bodyPr>
          <a:lstStyle/>
          <a:p>
            <a:pPr>
              <a:buSzPts val="2400"/>
            </a:pPr>
            <a:r>
              <a:rPr lang="en-US" sz="2400" b="1"/>
              <a:t>Questionário</a:t>
            </a:r>
            <a:endParaRPr/>
          </a:p>
        </p:txBody>
      </p:sp>
      <p:pic>
        <p:nvPicPr>
          <p:cNvPr id="591" name="Google Shape;591;p63"/>
          <p:cNvPicPr preferRelativeResize="0"/>
          <p:nvPr/>
        </p:nvPicPr>
        <p:blipFill rotWithShape="1">
          <a:blip r:embed="rId4">
            <a:alphaModFix/>
          </a:blip>
          <a:srcRect/>
          <a:stretch/>
        </p:blipFill>
        <p:spPr>
          <a:xfrm>
            <a:off x="223837" y="1433512"/>
            <a:ext cx="5795962" cy="3022600"/>
          </a:xfrm>
          <a:prstGeom prst="rect">
            <a:avLst/>
          </a:prstGeom>
          <a:noFill/>
          <a:ln>
            <a:noFill/>
          </a:ln>
        </p:spPr>
      </p:pic>
      <p:pic>
        <p:nvPicPr>
          <p:cNvPr id="592" name="Google Shape;592;p63"/>
          <p:cNvPicPr preferRelativeResize="0"/>
          <p:nvPr/>
        </p:nvPicPr>
        <p:blipFill rotWithShape="1">
          <a:blip r:embed="rId5">
            <a:alphaModFix/>
          </a:blip>
          <a:srcRect/>
          <a:stretch/>
        </p:blipFill>
        <p:spPr>
          <a:xfrm>
            <a:off x="5030787" y="3032125"/>
            <a:ext cx="3676650" cy="2847975"/>
          </a:xfrm>
          <a:prstGeom prst="rect">
            <a:avLst/>
          </a:prstGeom>
          <a:noFill/>
          <a:ln>
            <a:noFill/>
          </a:ln>
        </p:spPr>
      </p:pic>
      <p:sp>
        <p:nvSpPr>
          <p:cNvPr id="593" name="Google Shape;593;p63"/>
          <p:cNvSpPr txBox="1"/>
          <p:nvPr/>
        </p:nvSpPr>
        <p:spPr>
          <a:xfrm>
            <a:off x="223837" y="5167312"/>
            <a:ext cx="1681162" cy="400050"/>
          </a:xfrm>
          <a:prstGeom prst="rect">
            <a:avLst/>
          </a:prstGeom>
          <a:noFill/>
          <a:ln>
            <a:noFill/>
          </a:ln>
        </p:spPr>
        <p:txBody>
          <a:bodyPr spcFirstLastPara="1" wrap="square" lIns="91425" tIns="45700" rIns="91425" bIns="45700" anchor="t" anchorCtr="0">
            <a:noAutofit/>
          </a:bodyPr>
          <a:lstStyle/>
          <a:p>
            <a:pPr>
              <a:buSzPts val="2000"/>
            </a:pPr>
            <a:r>
              <a:rPr lang="en-US" sz="2000" b="1"/>
              <a:t>Nome + RA</a:t>
            </a:r>
            <a:endParaRPr/>
          </a:p>
        </p:txBody>
      </p:sp>
      <p:cxnSp>
        <p:nvCxnSpPr>
          <p:cNvPr id="594" name="Google Shape;594;p63"/>
          <p:cNvCxnSpPr/>
          <p:nvPr/>
        </p:nvCxnSpPr>
        <p:spPr>
          <a:xfrm rot="10800000" flipH="1">
            <a:off x="2051050" y="4724400"/>
            <a:ext cx="3968750" cy="576262"/>
          </a:xfrm>
          <a:prstGeom prst="straightConnector1">
            <a:avLst/>
          </a:prstGeom>
          <a:noFill/>
          <a:ln w="9525" cap="flat" cmpd="sng">
            <a:solidFill>
              <a:schemeClr val="dk1"/>
            </a:solidFill>
            <a:prstDash val="solid"/>
            <a:miter lim="800000"/>
            <a:headEnd type="none" w="med" len="med"/>
            <a:tailEnd type="triangle" w="med" len="med"/>
          </a:ln>
        </p:spPr>
      </p:cxnSp>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2303935684"/>
      </p:ext>
    </p:extLst>
  </p:cSld>
  <p:clrMapOvr>
    <a:masterClrMapping/>
  </p:clrMapOvr>
  <p:transition>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449262"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Objetivo</a:t>
            </a:r>
            <a:endParaRPr/>
          </a:p>
        </p:txBody>
      </p:sp>
      <p:sp>
        <p:nvSpPr>
          <p:cNvPr id="146" name="Google Shape;146;p1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52</a:t>
            </a:fld>
            <a:endParaRPr/>
          </a:p>
        </p:txBody>
      </p:sp>
      <p:pic>
        <p:nvPicPr>
          <p:cNvPr id="147" name="Google Shape;147;p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8" name="Google Shape;148;p17"/>
          <p:cNvSpPr txBox="1"/>
          <p:nvPr/>
        </p:nvSpPr>
        <p:spPr>
          <a:xfrm>
            <a:off x="1583781" y="1393872"/>
            <a:ext cx="6222739" cy="4749800"/>
          </a:xfrm>
          <a:prstGeom prst="rect">
            <a:avLst/>
          </a:prstGeom>
          <a:noFill/>
          <a:ln>
            <a:noFill/>
          </a:ln>
        </p:spPr>
        <p:txBody>
          <a:bodyPr spcFirstLastPara="1" wrap="square" lIns="91425" tIns="45700" rIns="91425" bIns="45700" anchor="t" anchorCtr="0">
            <a:noAutofit/>
          </a:bodyPr>
          <a:lstStyle/>
          <a:p>
            <a:pPr marL="342900" indent="-342900">
              <a:lnSpc>
                <a:spcPct val="150000"/>
              </a:lnSpc>
              <a:buFont typeface="Arial" panose="020B0604020202020204" pitchFamily="34" charset="0"/>
              <a:buChar char="•"/>
            </a:pPr>
            <a:r>
              <a:rPr lang="pt-BR" dirty="0"/>
              <a:t>Redes de Computador</a:t>
            </a:r>
          </a:p>
          <a:p>
            <a:pPr marL="342900" indent="-342900">
              <a:lnSpc>
                <a:spcPct val="150000"/>
              </a:lnSpc>
              <a:buFont typeface="Arial" panose="020B0604020202020204" pitchFamily="34" charset="0"/>
              <a:buChar char="•"/>
            </a:pPr>
            <a:r>
              <a:rPr lang="pt-BR" dirty="0"/>
              <a:t>Comunicação de Dados</a:t>
            </a:r>
          </a:p>
          <a:p>
            <a:pPr marL="342900" indent="-342900">
              <a:lnSpc>
                <a:spcPct val="150000"/>
              </a:lnSpc>
              <a:buFont typeface="Arial" panose="020B0604020202020204" pitchFamily="34" charset="0"/>
              <a:buChar char="•"/>
            </a:pPr>
            <a:r>
              <a:rPr lang="pt-BR" dirty="0"/>
              <a:t>Os Cinco elementos da comunicação de dados</a:t>
            </a:r>
          </a:p>
          <a:p>
            <a:pPr marL="342900" indent="-342900">
              <a:lnSpc>
                <a:spcPct val="150000"/>
              </a:lnSpc>
              <a:buFont typeface="Arial" panose="020B0604020202020204" pitchFamily="34" charset="0"/>
              <a:buChar char="•"/>
            </a:pPr>
            <a:r>
              <a:rPr lang="pt-BR" dirty="0" smtClean="0"/>
              <a:t>Porque </a:t>
            </a:r>
            <a:r>
              <a:rPr lang="pt-BR" dirty="0"/>
              <a:t>ligar computadores em rede?</a:t>
            </a:r>
          </a:p>
          <a:p>
            <a:pPr marL="342900" indent="-342900">
              <a:lnSpc>
                <a:spcPct val="150000"/>
              </a:lnSpc>
              <a:buFont typeface="Arial" panose="020B0604020202020204" pitchFamily="34" charset="0"/>
              <a:buChar char="•"/>
            </a:pPr>
            <a:r>
              <a:rPr lang="pt-BR" dirty="0"/>
              <a:t>Histórico Redes de Computador</a:t>
            </a:r>
          </a:p>
          <a:p>
            <a:pPr marL="342900" indent="-342900">
              <a:lnSpc>
                <a:spcPct val="150000"/>
              </a:lnSpc>
              <a:buFont typeface="Arial" panose="020B0604020202020204" pitchFamily="34" charset="0"/>
              <a:buChar char="•"/>
            </a:pPr>
            <a:r>
              <a:rPr lang="pt-BR" dirty="0"/>
              <a:t>Classificação das redes</a:t>
            </a:r>
          </a:p>
          <a:p>
            <a:pPr marL="342900" indent="-342900">
              <a:lnSpc>
                <a:spcPct val="150000"/>
              </a:lnSpc>
              <a:buFont typeface="Arial" panose="020B0604020202020204" pitchFamily="34" charset="0"/>
              <a:buChar char="•"/>
            </a:pPr>
            <a:r>
              <a:rPr lang="pt-BR" dirty="0"/>
              <a:t>Resumo da classificação geográficas das redes</a:t>
            </a:r>
          </a:p>
          <a:p>
            <a:pPr marL="342900" indent="-342900">
              <a:lnSpc>
                <a:spcPct val="150000"/>
              </a:lnSpc>
              <a:buFont typeface="Arial" panose="020B0604020202020204" pitchFamily="34" charset="0"/>
              <a:buChar char="•"/>
            </a:pPr>
            <a:r>
              <a:rPr lang="pt-BR" dirty="0"/>
              <a:t>Redes de Computadores topologias</a:t>
            </a:r>
          </a:p>
          <a:p>
            <a:pPr marL="342900" indent="-342900">
              <a:lnSpc>
                <a:spcPct val="150000"/>
              </a:lnSpc>
              <a:buFont typeface="Arial" panose="020B0604020202020204" pitchFamily="34" charset="0"/>
              <a:buChar char="•"/>
            </a:pPr>
            <a:r>
              <a:rPr lang="pt-BR" dirty="0"/>
              <a:t>Redes de Computadores - Meios de transmissão</a:t>
            </a:r>
          </a:p>
          <a:p>
            <a:pPr marL="342900" indent="-342900">
              <a:lnSpc>
                <a:spcPct val="150000"/>
              </a:lnSpc>
              <a:buFont typeface="Arial" panose="020B0604020202020204" pitchFamily="34" charset="0"/>
              <a:buChar char="•"/>
            </a:pPr>
            <a:r>
              <a:rPr lang="pt-BR" dirty="0"/>
              <a:t>Redes de Computadores - Sentido da Comunicação</a:t>
            </a:r>
          </a:p>
          <a:p>
            <a:pPr marL="342900" indent="-342900">
              <a:lnSpc>
                <a:spcPct val="150000"/>
              </a:lnSpc>
              <a:buFont typeface="Arial" panose="020B0604020202020204" pitchFamily="34" charset="0"/>
              <a:buChar char="•"/>
            </a:pPr>
            <a:r>
              <a:rPr lang="pt-BR" dirty="0"/>
              <a:t>Endereçamento de mensagens</a:t>
            </a:r>
          </a:p>
          <a:p>
            <a:pPr marL="342900" indent="-342900">
              <a:lnSpc>
                <a:spcPct val="150000"/>
              </a:lnSpc>
              <a:buFont typeface="Arial" panose="020B0604020202020204" pitchFamily="34" charset="0"/>
              <a:buChar char="•"/>
            </a:pPr>
            <a:r>
              <a:rPr lang="pt-BR" dirty="0"/>
              <a:t>Arquiteturas de rede</a:t>
            </a:r>
          </a:p>
          <a:p>
            <a:pPr marL="342900" indent="-342900">
              <a:lnSpc>
                <a:spcPct val="150000"/>
              </a:lnSpc>
              <a:buFont typeface="Arial" panose="020B0604020202020204" pitchFamily="34" charset="0"/>
              <a:buChar char="•"/>
            </a:pPr>
            <a:r>
              <a:rPr lang="pt-BR" dirty="0"/>
              <a:t>Redes e Ciência da Computação</a:t>
            </a:r>
          </a:p>
          <a:p>
            <a:pPr marL="342900" indent="-342900">
              <a:lnSpc>
                <a:spcPct val="150000"/>
              </a:lnSpc>
              <a:buFont typeface="Arial" panose="020B0604020202020204" pitchFamily="34" charset="0"/>
              <a:buChar char="•"/>
            </a:pPr>
            <a:r>
              <a:rPr lang="pt-BR" dirty="0"/>
              <a:t>Questionário</a:t>
            </a:r>
          </a:p>
        </p:txBody>
      </p:sp>
      <p:sp>
        <p:nvSpPr>
          <p:cNvPr id="3" name="Espaço Reservado para Rodapé 2"/>
          <p:cNvSpPr>
            <a:spLocks noGrp="1"/>
          </p:cNvSpPr>
          <p:nvPr>
            <p:ph type="ftr" idx="11"/>
          </p:nvPr>
        </p:nvSpPr>
        <p:spPr/>
        <p:txBody>
          <a:bodyPr/>
          <a:lstStyle/>
          <a:p>
            <a:r>
              <a:rPr lang="pt-BR" dirty="0">
                <a:solidFill>
                  <a:srgbClr val="000000"/>
                </a:solidFill>
              </a:rPr>
              <a:t>Aula 06 - Redes de Computadores</a:t>
            </a:r>
          </a:p>
        </p:txBody>
      </p:sp>
    </p:spTree>
    <p:extLst>
      <p:ext uri="{BB962C8B-B14F-4D97-AF65-F5344CB8AC3E}">
        <p14:creationId xmlns:p14="http://schemas.microsoft.com/office/powerpoint/2010/main" val="2920486766"/>
      </p:ext>
    </p:extLst>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Espaço Reservado para Conteúdo 2"/>
          <p:cNvSpPr>
            <a:spLocks noGrp="1"/>
          </p:cNvSpPr>
          <p:nvPr>
            <p:ph type="body" idx="1"/>
          </p:nvPr>
        </p:nvSpPr>
        <p:spPr>
          <a:xfrm>
            <a:off x="336400" y="3957590"/>
            <a:ext cx="5357233" cy="1500187"/>
          </a:xfrm>
        </p:spPr>
        <p:txBody>
          <a:bodyPr/>
          <a:lstStyle/>
          <a:p>
            <a:pPr marL="0" indent="0">
              <a:buNone/>
            </a:pPr>
            <a:r>
              <a:rPr lang="pt-BR" altLang="pt-BR" sz="2000" dirty="0" smtClean="0">
                <a:solidFill>
                  <a:srgbClr val="FF0000"/>
                </a:solidFill>
                <a:latin typeface="+mj-lt"/>
              </a:rPr>
              <a:t>COMUNICAÇÃO DE DADOS </a:t>
            </a:r>
          </a:p>
          <a:p>
            <a:endParaRPr lang="pt-BR" sz="2000" dirty="0" smtClean="0">
              <a:latin typeface="+mj-lt"/>
            </a:endParaRPr>
          </a:p>
          <a:p>
            <a:pPr marL="0" indent="12700" algn="just">
              <a:spcBef>
                <a:spcPts val="0"/>
              </a:spcBef>
            </a:pPr>
            <a:r>
              <a:rPr lang="pt-BR" dirty="0">
                <a:latin typeface="+mn-lt"/>
              </a:rPr>
              <a:t>Quando comunicamos, compartilhamos informação. Este compartilhamento pode ser local ou remoto.</a:t>
            </a:r>
          </a:p>
          <a:p>
            <a:pPr marL="0" indent="12700" algn="just">
              <a:spcBef>
                <a:spcPts val="0"/>
              </a:spcBef>
            </a:pPr>
            <a:endParaRPr lang="pt-BR" dirty="0">
              <a:latin typeface="+mn-lt"/>
            </a:endParaRPr>
          </a:p>
          <a:p>
            <a:pPr marL="0" indent="12700" algn="just">
              <a:spcBef>
                <a:spcPts val="0"/>
              </a:spcBef>
            </a:pPr>
            <a:r>
              <a:rPr lang="pt-BR" dirty="0">
                <a:latin typeface="+mn-lt"/>
              </a:rPr>
              <a:t>Em geral, entre indivíduos, a comunicação local acontece face a face, enquanto que a comunicação remota toma lugar a longas distâncias. </a:t>
            </a:r>
          </a:p>
          <a:p>
            <a:pPr marL="0" indent="12700" algn="just">
              <a:spcBef>
                <a:spcPts val="0"/>
              </a:spcBef>
            </a:pPr>
            <a:endParaRPr lang="pt-BR" dirty="0">
              <a:latin typeface="+mn-lt"/>
            </a:endParaRPr>
          </a:p>
          <a:p>
            <a:pPr marL="0" indent="12700" algn="just">
              <a:spcBef>
                <a:spcPts val="0"/>
              </a:spcBef>
            </a:pPr>
            <a:r>
              <a:rPr lang="pt-BR" dirty="0">
                <a:latin typeface="+mn-lt"/>
              </a:rPr>
              <a:t>A palavra telecomunicações quer dizer “comunicação a longas distâncias” (do grego tele = longe, ao longe, distante) e inclui a telefonia, telegrafia e a televisão.</a:t>
            </a:r>
          </a:p>
        </p:txBody>
      </p:sp>
      <p:pic>
        <p:nvPicPr>
          <p:cNvPr id="4"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2" name="Espaço Reservado para Rodapé 1"/>
          <p:cNvSpPr>
            <a:spLocks noGrp="1"/>
          </p:cNvSpPr>
          <p:nvPr>
            <p:ph type="ftr" idx="11"/>
          </p:nvPr>
        </p:nvSpPr>
        <p:spPr/>
        <p:txBody>
          <a:bodyPr/>
          <a:lstStyle/>
          <a:p>
            <a:r>
              <a:rPr lang="pt-BR" smtClean="0"/>
              <a:t>Aula 06 - Redes de Computadores</a:t>
            </a:r>
            <a:endParaRPr lang="pt-BR"/>
          </a:p>
        </p:txBody>
      </p:sp>
      <p:pic>
        <p:nvPicPr>
          <p:cNvPr id="5" name="Imagem 4"/>
          <p:cNvPicPr>
            <a:picLocks noChangeAspect="1"/>
          </p:cNvPicPr>
          <p:nvPr/>
        </p:nvPicPr>
        <p:blipFill>
          <a:blip r:embed="rId3"/>
          <a:stretch>
            <a:fillRect/>
          </a:stretch>
        </p:blipFill>
        <p:spPr>
          <a:xfrm>
            <a:off x="6260833" y="2258832"/>
            <a:ext cx="2660916" cy="1483017"/>
          </a:xfrm>
          <a:prstGeom prst="rect">
            <a:avLst/>
          </a:prstGeom>
        </p:spPr>
      </p:pic>
    </p:spTree>
    <p:extLst>
      <p:ext uri="{BB962C8B-B14F-4D97-AF65-F5344CB8AC3E}">
        <p14:creationId xmlns:p14="http://schemas.microsoft.com/office/powerpoint/2010/main" val="2611574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Espaço Reservado para Conteúdo 2"/>
          <p:cNvSpPr>
            <a:spLocks noGrp="1"/>
          </p:cNvSpPr>
          <p:nvPr>
            <p:ph type="body" idx="1"/>
          </p:nvPr>
        </p:nvSpPr>
        <p:spPr>
          <a:xfrm>
            <a:off x="397816" y="4044382"/>
            <a:ext cx="4761037" cy="1500187"/>
          </a:xfrm>
        </p:spPr>
        <p:txBody>
          <a:bodyPr/>
          <a:lstStyle/>
          <a:p>
            <a:pPr marL="0" indent="0" algn="just">
              <a:buNone/>
            </a:pPr>
            <a:r>
              <a:rPr lang="pt-BR" altLang="pt-BR" dirty="0" smtClean="0">
                <a:solidFill>
                  <a:srgbClr val="FF0000"/>
                </a:solidFill>
                <a:latin typeface="+mn-lt"/>
              </a:rPr>
              <a:t>COMUNICAÇÃO DE DADOS </a:t>
            </a:r>
          </a:p>
          <a:p>
            <a:pPr marL="0" indent="0" algn="just">
              <a:buNone/>
            </a:pPr>
            <a:endParaRPr lang="pt-BR" altLang="pt-BR" dirty="0" smtClean="0">
              <a:solidFill>
                <a:srgbClr val="FF0000"/>
              </a:solidFill>
              <a:latin typeface="+mn-lt"/>
            </a:endParaRPr>
          </a:p>
          <a:p>
            <a:pPr marL="0" indent="12700" algn="just">
              <a:spcBef>
                <a:spcPts val="0"/>
              </a:spcBef>
              <a:buNone/>
            </a:pPr>
            <a:r>
              <a:rPr lang="pt-BR" dirty="0" smtClean="0">
                <a:latin typeface="+mn-lt"/>
              </a:rPr>
              <a:t>Comunicação de dados é a troca de informação entre dois dispositivos através de alguma forma de meio de comunicação, por exemplo um par de fios. </a:t>
            </a:r>
          </a:p>
          <a:p>
            <a:pPr marL="0" indent="12700" algn="just">
              <a:spcBef>
                <a:spcPts val="0"/>
              </a:spcBef>
              <a:buNone/>
            </a:pPr>
            <a:endParaRPr lang="pt-BR" dirty="0" smtClean="0">
              <a:latin typeface="+mn-lt"/>
            </a:endParaRPr>
          </a:p>
          <a:p>
            <a:pPr marL="0" indent="12700" algn="just">
              <a:spcBef>
                <a:spcPts val="0"/>
              </a:spcBef>
              <a:buNone/>
            </a:pPr>
            <a:r>
              <a:rPr lang="pt-BR" dirty="0" smtClean="0">
                <a:latin typeface="+mn-lt"/>
              </a:rPr>
              <a:t>Para que a comunicação de dados aconteça, os dispositivos de comunicação devem ser parte de um sistema de comunicações feito a partir da combinação hardware (equipamento físico) e software (programas). </a:t>
            </a:r>
          </a:p>
          <a:p>
            <a:pPr marL="0" indent="12700" algn="just">
              <a:spcBef>
                <a:spcPts val="0"/>
              </a:spcBef>
              <a:buNone/>
            </a:pPr>
            <a:endParaRPr lang="pt-BR" sz="1600" b="1" dirty="0" smtClean="0"/>
          </a:p>
        </p:txBody>
      </p:sp>
      <p:pic>
        <p:nvPicPr>
          <p:cNvPr id="4"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2" name="Espaço Reservado para Rodapé 1"/>
          <p:cNvSpPr>
            <a:spLocks noGrp="1"/>
          </p:cNvSpPr>
          <p:nvPr>
            <p:ph type="ftr" idx="11"/>
          </p:nvPr>
        </p:nvSpPr>
        <p:spPr/>
        <p:txBody>
          <a:bodyPr/>
          <a:lstStyle/>
          <a:p>
            <a:r>
              <a:rPr lang="pt-BR" smtClean="0"/>
              <a:t>Aula 06 - Redes de Computadores</a:t>
            </a:r>
            <a:endParaRPr lang="pt-BR"/>
          </a:p>
        </p:txBody>
      </p:sp>
      <p:pic>
        <p:nvPicPr>
          <p:cNvPr id="5" name="Imagem 4"/>
          <p:cNvPicPr>
            <a:picLocks noChangeAspect="1"/>
          </p:cNvPicPr>
          <p:nvPr/>
        </p:nvPicPr>
        <p:blipFill>
          <a:blip r:embed="rId3"/>
          <a:stretch>
            <a:fillRect/>
          </a:stretch>
        </p:blipFill>
        <p:spPr>
          <a:xfrm>
            <a:off x="5350320" y="2053906"/>
            <a:ext cx="3571429" cy="1990476"/>
          </a:xfrm>
          <a:prstGeom prst="rect">
            <a:avLst/>
          </a:prstGeom>
        </p:spPr>
      </p:pic>
    </p:spTree>
    <p:extLst>
      <p:ext uri="{BB962C8B-B14F-4D97-AF65-F5344CB8AC3E}">
        <p14:creationId xmlns:p14="http://schemas.microsoft.com/office/powerpoint/2010/main" val="1579048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Espaço Reservado para Conteúdo 2"/>
          <p:cNvSpPr>
            <a:spLocks noGrp="1"/>
          </p:cNvSpPr>
          <p:nvPr>
            <p:ph type="body" idx="1"/>
          </p:nvPr>
        </p:nvSpPr>
        <p:spPr>
          <a:xfrm>
            <a:off x="292941" y="4593537"/>
            <a:ext cx="5889495" cy="1500187"/>
          </a:xfrm>
        </p:spPr>
        <p:txBody>
          <a:bodyPr/>
          <a:lstStyle/>
          <a:p>
            <a:pPr marL="0" indent="0" algn="just">
              <a:buNone/>
            </a:pPr>
            <a:r>
              <a:rPr lang="pt-BR" altLang="pt-BR" sz="2000" dirty="0" smtClean="0">
                <a:solidFill>
                  <a:srgbClr val="FF0000"/>
                </a:solidFill>
                <a:latin typeface="+mn-lt"/>
              </a:rPr>
              <a:t>COMUNICAÇÃO DE DADOS </a:t>
            </a:r>
          </a:p>
          <a:p>
            <a:pPr marL="0" indent="0" algn="just">
              <a:buNone/>
            </a:pPr>
            <a:endParaRPr lang="pt-BR" altLang="pt-BR" sz="2000" dirty="0" smtClean="0">
              <a:solidFill>
                <a:srgbClr val="FF0000"/>
              </a:solidFill>
              <a:latin typeface="+mn-lt"/>
            </a:endParaRPr>
          </a:p>
          <a:p>
            <a:pPr marL="0" indent="12700" algn="just">
              <a:spcBef>
                <a:spcPts val="0"/>
              </a:spcBef>
              <a:buNone/>
            </a:pPr>
            <a:r>
              <a:rPr lang="pt-BR" sz="1600" dirty="0" smtClean="0">
                <a:latin typeface="+mn-lt"/>
              </a:rPr>
              <a:t>A eficiência de um sistema de comunicação de dados depende fundamentalmente de </a:t>
            </a:r>
            <a:r>
              <a:rPr lang="pt-BR" sz="1600" b="1" dirty="0" smtClean="0">
                <a:latin typeface="+mn-lt"/>
              </a:rPr>
              <a:t>três características</a:t>
            </a:r>
            <a:r>
              <a:rPr lang="pt-BR" sz="1600" dirty="0" smtClean="0">
                <a:latin typeface="+mn-lt"/>
              </a:rPr>
              <a:t>:</a:t>
            </a:r>
          </a:p>
          <a:p>
            <a:pPr marL="355600" indent="-177800" algn="just">
              <a:spcBef>
                <a:spcPts val="0"/>
              </a:spcBef>
              <a:buFont typeface="+mj-lt"/>
              <a:buAutoNum type="arabicPeriod"/>
            </a:pPr>
            <a:r>
              <a:rPr lang="pt-BR" sz="1600" dirty="0" smtClean="0">
                <a:solidFill>
                  <a:srgbClr val="FF0000"/>
                </a:solidFill>
                <a:latin typeface="+mn-lt"/>
              </a:rPr>
              <a:t>Entrega (</a:t>
            </a:r>
            <a:r>
              <a:rPr lang="pt-BR" sz="1600" dirty="0" err="1" smtClean="0">
                <a:solidFill>
                  <a:srgbClr val="FF0000"/>
                </a:solidFill>
                <a:latin typeface="+mn-lt"/>
              </a:rPr>
              <a:t>delivery</a:t>
            </a:r>
            <a:r>
              <a:rPr lang="pt-BR" sz="1600" dirty="0" smtClean="0">
                <a:solidFill>
                  <a:srgbClr val="FF0000"/>
                </a:solidFill>
                <a:latin typeface="+mn-lt"/>
              </a:rPr>
              <a:t>). </a:t>
            </a:r>
            <a:r>
              <a:rPr lang="pt-BR" sz="1600" dirty="0" smtClean="0">
                <a:latin typeface="+mn-lt"/>
              </a:rPr>
              <a:t>O sistema deve entregar os dados ao destino correto. Os dados devem ser recebidos somente pelo dispositivo ou usuário de destino.</a:t>
            </a:r>
          </a:p>
          <a:p>
            <a:pPr marL="355600" indent="-177800" algn="just">
              <a:spcBef>
                <a:spcPts val="0"/>
              </a:spcBef>
              <a:buFont typeface="+mj-lt"/>
              <a:buAutoNum type="arabicPeriod"/>
            </a:pPr>
            <a:endParaRPr lang="pt-BR" sz="1600" dirty="0" smtClean="0">
              <a:latin typeface="+mn-lt"/>
            </a:endParaRPr>
          </a:p>
          <a:p>
            <a:pPr marL="355600" indent="-177800" algn="just">
              <a:spcBef>
                <a:spcPts val="0"/>
              </a:spcBef>
              <a:buFont typeface="+mj-lt"/>
              <a:buAutoNum type="arabicPeriod"/>
            </a:pPr>
            <a:r>
              <a:rPr lang="pt-BR" sz="1600" dirty="0" smtClean="0">
                <a:solidFill>
                  <a:srgbClr val="FF0000"/>
                </a:solidFill>
                <a:latin typeface="+mn-lt"/>
              </a:rPr>
              <a:t>Confiabilidade</a:t>
            </a:r>
            <a:r>
              <a:rPr lang="pt-BR" sz="1600" dirty="0" smtClean="0">
                <a:latin typeface="+mn-lt"/>
              </a:rPr>
              <a:t>. O sistema deve garantir a entrega dos dados. Dados modificados ou corrompidos numa transmissão são inúteis.</a:t>
            </a:r>
          </a:p>
          <a:p>
            <a:pPr marL="355600" indent="-177800" algn="just">
              <a:spcBef>
                <a:spcPts val="0"/>
              </a:spcBef>
              <a:buFont typeface="+mj-lt"/>
              <a:buAutoNum type="arabicPeriod"/>
            </a:pPr>
            <a:endParaRPr lang="pt-BR" sz="1600" dirty="0" smtClean="0">
              <a:latin typeface="+mn-lt"/>
            </a:endParaRPr>
          </a:p>
          <a:p>
            <a:pPr marL="355600" indent="-177800" algn="just">
              <a:spcBef>
                <a:spcPts val="0"/>
              </a:spcBef>
              <a:buFont typeface="+mj-lt"/>
              <a:buAutoNum type="arabicPeriod"/>
            </a:pPr>
            <a:r>
              <a:rPr lang="pt-BR" sz="1600" dirty="0" smtClean="0">
                <a:solidFill>
                  <a:srgbClr val="FF0000"/>
                </a:solidFill>
                <a:latin typeface="+mn-lt"/>
              </a:rPr>
              <a:t>Tempo de Atraso</a:t>
            </a:r>
            <a:r>
              <a:rPr lang="pt-BR" sz="1600" dirty="0" smtClean="0">
                <a:latin typeface="+mn-lt"/>
              </a:rPr>
              <a:t>. O sistema deve entregar dados em um tempo finito e predeterminado. Dados entregues tardiamente são pouco úteis. Por exemplo, no caso de transmissões de áudio e de vídeo, os atrasos não são desejáveis, de modo que eles devem ser entregues praticamente no mesmo instante em que foram produzidos, isto é, sem atrasos significativos. Este tipo de entrega é denominada transmissão em tempo real.</a:t>
            </a:r>
          </a:p>
        </p:txBody>
      </p:sp>
      <p:pic>
        <p:nvPicPr>
          <p:cNvPr id="4" name="Google Shape;147;p17"/>
          <p:cNvPicPr preferRelativeResize="0"/>
          <p:nvPr/>
        </p:nvPicPr>
        <p:blipFill rotWithShape="1">
          <a:blip r:embed="rId2">
            <a:alphaModFix/>
          </a:blip>
          <a:srcRect/>
          <a:stretch/>
        </p:blipFill>
        <p:spPr>
          <a:xfrm>
            <a:off x="7481887" y="508000"/>
            <a:ext cx="1439862" cy="495300"/>
          </a:xfrm>
          <a:prstGeom prst="rect">
            <a:avLst/>
          </a:prstGeom>
          <a:noFill/>
          <a:ln>
            <a:noFill/>
          </a:ln>
        </p:spPr>
      </p:pic>
      <p:sp>
        <p:nvSpPr>
          <p:cNvPr id="2" name="Espaço Reservado para Rodapé 1"/>
          <p:cNvSpPr>
            <a:spLocks noGrp="1"/>
          </p:cNvSpPr>
          <p:nvPr>
            <p:ph type="ftr" idx="11"/>
          </p:nvPr>
        </p:nvSpPr>
        <p:spPr/>
        <p:txBody>
          <a:bodyPr/>
          <a:lstStyle/>
          <a:p>
            <a:r>
              <a:rPr lang="pt-BR" smtClean="0"/>
              <a:t>Aula 06 - Redes de Computadores</a:t>
            </a:r>
            <a:endParaRPr lang="pt-BR"/>
          </a:p>
        </p:txBody>
      </p:sp>
      <p:pic>
        <p:nvPicPr>
          <p:cNvPr id="6" name="Imagem 5"/>
          <p:cNvPicPr>
            <a:picLocks noChangeAspect="1"/>
          </p:cNvPicPr>
          <p:nvPr/>
        </p:nvPicPr>
        <p:blipFill>
          <a:blip r:embed="rId3"/>
          <a:stretch>
            <a:fillRect/>
          </a:stretch>
        </p:blipFill>
        <p:spPr>
          <a:xfrm>
            <a:off x="6448996" y="1427493"/>
            <a:ext cx="2472753" cy="935842"/>
          </a:xfrm>
          <a:prstGeom prst="rect">
            <a:avLst/>
          </a:prstGeom>
        </p:spPr>
      </p:pic>
      <p:pic>
        <p:nvPicPr>
          <p:cNvPr id="7" name="Imagem 6"/>
          <p:cNvPicPr>
            <a:picLocks noChangeAspect="1"/>
          </p:cNvPicPr>
          <p:nvPr/>
        </p:nvPicPr>
        <p:blipFill>
          <a:blip r:embed="rId4"/>
          <a:stretch>
            <a:fillRect/>
          </a:stretch>
        </p:blipFill>
        <p:spPr>
          <a:xfrm>
            <a:off x="6683651" y="2787528"/>
            <a:ext cx="2003441" cy="1394869"/>
          </a:xfrm>
          <a:prstGeom prst="rect">
            <a:avLst/>
          </a:prstGeom>
        </p:spPr>
      </p:pic>
      <p:pic>
        <p:nvPicPr>
          <p:cNvPr id="8" name="Imagem 7"/>
          <p:cNvPicPr>
            <a:picLocks noChangeAspect="1"/>
          </p:cNvPicPr>
          <p:nvPr/>
        </p:nvPicPr>
        <p:blipFill>
          <a:blip r:embed="rId5"/>
          <a:stretch>
            <a:fillRect/>
          </a:stretch>
        </p:blipFill>
        <p:spPr>
          <a:xfrm>
            <a:off x="6481488" y="4733711"/>
            <a:ext cx="2440261" cy="793884"/>
          </a:xfrm>
          <a:prstGeom prst="rect">
            <a:avLst/>
          </a:prstGeom>
        </p:spPr>
      </p:pic>
    </p:spTree>
    <p:extLst>
      <p:ext uri="{BB962C8B-B14F-4D97-AF65-F5344CB8AC3E}">
        <p14:creationId xmlns:p14="http://schemas.microsoft.com/office/powerpoint/2010/main" val="2868777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62"/>
          <p:cNvSpPr txBox="1">
            <a:spLocks noGrp="1"/>
          </p:cNvSpPr>
          <p:nvPr>
            <p:ph type="ctrTitle"/>
          </p:nvPr>
        </p:nvSpPr>
        <p:spPr>
          <a:xfrm>
            <a:off x="2655887" y="1800532"/>
            <a:ext cx="6019800" cy="2209800"/>
          </a:xfrm>
          <a:prstGeom prst="rect">
            <a:avLst/>
          </a:prstGeom>
          <a:noFill/>
          <a:ln>
            <a:noFill/>
          </a:ln>
        </p:spPr>
        <p:txBody>
          <a:bodyPr spcFirstLastPara="1" wrap="square" lIns="91425" tIns="45700" rIns="91425" bIns="45700" anchor="ctr" anchorCtr="0">
            <a:noAutofit/>
          </a:bodyPr>
          <a:lstStyle/>
          <a:p>
            <a:pPr algn="ctr"/>
            <a:r>
              <a:rPr lang="en-US" sz="3200" b="0" i="0" u="none" dirty="0" smtClean="0">
                <a:solidFill>
                  <a:schemeClr val="lt1"/>
                </a:solidFill>
                <a:latin typeface="Arial"/>
                <a:ea typeface="Arial"/>
                <a:cs typeface="Arial"/>
                <a:sym typeface="Arial"/>
              </a:rPr>
              <a:t> </a:t>
            </a:r>
            <a:r>
              <a:rPr lang="pt-BR" altLang="pt-BR" sz="2400" dirty="0">
                <a:solidFill>
                  <a:schemeClr val="bg1"/>
                </a:solidFill>
              </a:rPr>
              <a:t>OS CINCO ELEMENTOS DA COMUNICAÇÃO DE DADOS </a:t>
            </a:r>
          </a:p>
        </p:txBody>
      </p:sp>
      <p:sp>
        <p:nvSpPr>
          <p:cNvPr id="581" name="Google Shape;581;p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algn="r">
              <a:buSzPts val="1200"/>
              <a:buFont typeface="Arial Black"/>
              <a:buNone/>
            </a:pPr>
            <a:fld id="{00000000-1234-1234-1234-123412341234}" type="slidenum">
              <a:rPr lang="en-US" sz="1200">
                <a:latin typeface="Arial Black"/>
                <a:ea typeface="Arial Black"/>
                <a:cs typeface="Arial Black"/>
                <a:sym typeface="Arial Black"/>
              </a:rPr>
              <a:pPr algn="r">
                <a:buSzPts val="1200"/>
                <a:buFont typeface="Arial Black"/>
                <a:buNone/>
              </a:pPr>
              <a:t>9</a:t>
            </a:fld>
            <a:endParaRPr/>
          </a:p>
        </p:txBody>
      </p:sp>
      <p:pic>
        <p:nvPicPr>
          <p:cNvPr id="582" name="Google Shape;582;p62"/>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3" name="Espaço Reservado para Rodapé 2"/>
          <p:cNvSpPr>
            <a:spLocks noGrp="1"/>
          </p:cNvSpPr>
          <p:nvPr>
            <p:ph type="ftr" idx="11"/>
          </p:nvPr>
        </p:nvSpPr>
        <p:spPr/>
        <p:txBody>
          <a:bodyPr/>
          <a:lstStyle/>
          <a:p>
            <a:r>
              <a:rPr lang="pt-BR" smtClean="0">
                <a:solidFill>
                  <a:srgbClr val="000000"/>
                </a:solidFill>
              </a:rPr>
              <a:t>Aula 06 - Redes de Computadores</a:t>
            </a:r>
            <a:endParaRPr lang="pt-BR">
              <a:solidFill>
                <a:srgbClr val="000000"/>
              </a:solidFill>
            </a:endParaRPr>
          </a:p>
        </p:txBody>
      </p:sp>
    </p:spTree>
    <p:extLst>
      <p:ext uri="{BB962C8B-B14F-4D97-AF65-F5344CB8AC3E}">
        <p14:creationId xmlns:p14="http://schemas.microsoft.com/office/powerpoint/2010/main" val="1936352456"/>
      </p:ext>
    </p:extLst>
  </p:cSld>
  <p:clrMapOvr>
    <a:masterClrMapping/>
  </p:clrMapOvr>
  <p:transition>
    <p:push/>
  </p:transition>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TotalTime>
  <Words>3401</Words>
  <Application>Microsoft Office PowerPoint</Application>
  <PresentationFormat>Apresentação na tela (4:3)</PresentationFormat>
  <Paragraphs>351</Paragraphs>
  <Slides>52</Slides>
  <Notes>17</Notes>
  <HiddenSlides>0</HiddenSlides>
  <MMClips>0</MMClips>
  <ScaleCrop>false</ScaleCrop>
  <HeadingPairs>
    <vt:vector size="6" baseType="variant">
      <vt:variant>
        <vt:lpstr>Fontes usadas</vt:lpstr>
      </vt:variant>
      <vt:variant>
        <vt:i4>10</vt:i4>
      </vt:variant>
      <vt:variant>
        <vt:lpstr>Tema</vt:lpstr>
      </vt:variant>
      <vt:variant>
        <vt:i4>5</vt:i4>
      </vt:variant>
      <vt:variant>
        <vt:lpstr>Títulos de slides</vt:lpstr>
      </vt:variant>
      <vt:variant>
        <vt:i4>52</vt:i4>
      </vt:variant>
    </vt:vector>
  </HeadingPairs>
  <TitlesOfParts>
    <vt:vector size="67" baseType="lpstr">
      <vt:lpstr>Times New Roman</vt:lpstr>
      <vt:lpstr>Wingdings</vt:lpstr>
      <vt:lpstr>Times-Roman</vt:lpstr>
      <vt:lpstr>Arial</vt:lpstr>
      <vt:lpstr>Symbol</vt:lpstr>
      <vt:lpstr>Arial Black</vt:lpstr>
      <vt:lpstr>StarSymbol</vt:lpstr>
      <vt:lpstr>Noto Sans Symbols</vt:lpstr>
      <vt:lpstr>Bookman Old Style</vt:lpstr>
      <vt:lpstr>Calibri</vt:lpstr>
      <vt:lpstr>Pixel</vt:lpstr>
      <vt:lpstr>1_Pixel</vt:lpstr>
      <vt:lpstr>2_Pixel</vt:lpstr>
      <vt:lpstr>3_Pixel</vt:lpstr>
      <vt:lpstr>4_Pixel</vt:lpstr>
      <vt:lpstr>Introdução à Computação Redes de Computadores 60 hrs</vt:lpstr>
      <vt:lpstr>Plano de Ensino</vt:lpstr>
      <vt:lpstr>Objetivo</vt:lpstr>
      <vt:lpstr> Redes de Computadores</vt:lpstr>
      <vt:lpstr>Redes de Computador</vt:lpstr>
      <vt:lpstr>Apresentação do PowerPoint</vt:lpstr>
      <vt:lpstr>Apresentação do PowerPoint</vt:lpstr>
      <vt:lpstr>Apresentação do PowerPoint</vt:lpstr>
      <vt:lpstr> OS CINCO ELEMENTOS DA COMUNICAÇÃO DE DADOS </vt:lpstr>
      <vt:lpstr>Redes de Computador</vt:lpstr>
      <vt:lpstr>Apresentação do PowerPoint</vt:lpstr>
      <vt:lpstr>Redes de Computador</vt:lpstr>
      <vt:lpstr> Porque ligar computadores em rede?</vt:lpstr>
      <vt:lpstr>Apresentação do PowerPoint</vt:lpstr>
      <vt:lpstr> Histórico Redes de Computador</vt:lpstr>
      <vt:lpstr>Apresentação do PowerPoint</vt:lpstr>
      <vt:lpstr> Classificação das redes</vt:lpstr>
      <vt:lpstr>Classificação das redes</vt:lpstr>
      <vt:lpstr>Classificação das redes</vt:lpstr>
      <vt:lpstr>Classificação das redes  quanto ao tamanho </vt:lpstr>
      <vt:lpstr>Classificação das redes  quanto ao tamanho </vt:lpstr>
      <vt:lpstr>Classificação das redes  quanto ao tamanho </vt:lpstr>
      <vt:lpstr>Classificação das redes  quanto ao tamanho </vt:lpstr>
      <vt:lpstr>Classificação das redes  quanto ao tamanho </vt:lpstr>
      <vt:lpstr>Resumo da classificação geográficas das redes</vt:lpstr>
      <vt:lpstr> Redes de Computadores topologias</vt:lpstr>
      <vt:lpstr>Apresentação do PowerPoint</vt:lpstr>
      <vt:lpstr>Apresentação do PowerPoint</vt:lpstr>
      <vt:lpstr>Apresentação do PowerPoint</vt:lpstr>
      <vt:lpstr>Apresentação do PowerPoint</vt:lpstr>
      <vt:lpstr> Dispositivos de interconexão</vt:lpstr>
      <vt:lpstr>Apresentação do PowerPoint</vt:lpstr>
      <vt:lpstr>Apresentação do PowerPoint</vt:lpstr>
      <vt:lpstr>Apresentação do PowerPoint</vt:lpstr>
      <vt:lpstr> Meios de transmissão</vt:lpstr>
      <vt:lpstr>Apresentação do PowerPoint</vt:lpstr>
      <vt:lpstr>Apresentação do PowerPoint</vt:lpstr>
      <vt:lpstr>Apresentação do PowerPoint</vt:lpstr>
      <vt:lpstr>Apresentação do PowerPoint</vt:lpstr>
      <vt:lpstr> Sentido da Comunicação</vt:lpstr>
      <vt:lpstr>Apresentação do PowerPoint</vt:lpstr>
      <vt:lpstr>Apresentação do PowerPoint</vt:lpstr>
      <vt:lpstr>Apresentação do PowerPoint</vt:lpstr>
      <vt:lpstr> Endereçamento de mensagens</vt:lpstr>
      <vt:lpstr>Apresentação do PowerPoint</vt:lpstr>
      <vt:lpstr> Arquiteturas de rede</vt:lpstr>
      <vt:lpstr>Apresentação do PowerPoint</vt:lpstr>
      <vt:lpstr>Apresentação do PowerPoint</vt:lpstr>
      <vt:lpstr>Apresentação do PowerPoint</vt:lpstr>
      <vt:lpstr> Questionário</vt:lpstr>
      <vt:lpstr>Apresentação do PowerPoint</vt:lpstr>
      <vt:lpstr>Objetivo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à Computação Linguagem de computador 60 hrs</dc:title>
  <dc:creator>Home Well</dc:creator>
  <cp:lastModifiedBy>Home Well</cp:lastModifiedBy>
  <cp:revision>100</cp:revision>
  <dcterms:modified xsi:type="dcterms:W3CDTF">2019-09-05T17:17:46Z</dcterms:modified>
</cp:coreProperties>
</file>